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rlow Bold" panose="020B0604020202020204" charset="0"/>
      <p:regular r:id="rId19"/>
    </p:embeddedFont>
    <p:embeddedFont>
      <p:font typeface="Calibri" panose="020F0502020204030204" pitchFamily="34" charset="0"/>
      <p:regular r:id="rId20"/>
      <p:bold r:id="rId21"/>
      <p:italic r:id="rId22"/>
      <p:boldItalic r:id="rId23"/>
    </p:embeddedFont>
    <p:embeddedFont>
      <p:font typeface="Canva Sans 2" panose="020B0604020202020204" charset="0"/>
      <p:regular r:id="rId24"/>
    </p:embeddedFont>
    <p:embeddedFont>
      <p:font typeface="Poppins" panose="00000500000000000000" pitchFamily="2" charset="0"/>
      <p:regular r:id="rId25"/>
    </p:embeddedFont>
    <p:embeddedFont>
      <p:font typeface="Poppins Bold" panose="00000800000000000000" charset="0"/>
      <p:regular r:id="rId26"/>
    </p:embeddedFont>
    <p:embeddedFont>
      <p:font typeface="Poppins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2" d="100"/>
          <a:sy n="32" d="100"/>
        </p:scale>
        <p:origin x="116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svg"/><Relationship Id="rId7" Type="http://schemas.openxmlformats.org/officeDocument/2006/relationships/image" Target="../media/image1.png"/><Relationship Id="rId12"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4.png"/><Relationship Id="rId5" Type="http://schemas.openxmlformats.org/officeDocument/2006/relationships/image" Target="../media/image16.svg"/><Relationship Id="rId10" Type="http://schemas.openxmlformats.org/officeDocument/2006/relationships/image" Target="../media/image6.svg"/><Relationship Id="rId4" Type="http://schemas.openxmlformats.org/officeDocument/2006/relationships/image" Target="../media/image15.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9.png"/><Relationship Id="rId5" Type="http://schemas.openxmlformats.org/officeDocument/2006/relationships/image" Target="../media/image6.svg"/><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31.jpeg"/><Relationship Id="rId12"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5.png"/><Relationship Id="rId5" Type="http://schemas.openxmlformats.org/officeDocument/2006/relationships/image" Target="../media/image16.svg"/><Relationship Id="rId10" Type="http://schemas.openxmlformats.org/officeDocument/2006/relationships/image" Target="../media/image2.svg"/><Relationship Id="rId4" Type="http://schemas.openxmlformats.org/officeDocument/2006/relationships/image" Target="../media/image15.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5.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34.jpe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6.png"/><Relationship Id="rId4" Type="http://schemas.openxmlformats.org/officeDocument/2006/relationships/image" Target="../media/image1.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sv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6.svg"/><Relationship Id="rId4" Type="http://schemas.openxmlformats.org/officeDocument/2006/relationships/image" Target="../media/image9.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sv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svg"/><Relationship Id="rId10" Type="http://schemas.openxmlformats.org/officeDocument/2006/relationships/image" Target="../media/image6.svg"/><Relationship Id="rId4" Type="http://schemas.openxmlformats.org/officeDocument/2006/relationships/image" Target="../media/image15.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sv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svg"/><Relationship Id="rId10" Type="http://schemas.openxmlformats.org/officeDocument/2006/relationships/image" Target="../media/image6.svg"/><Relationship Id="rId4" Type="http://schemas.openxmlformats.org/officeDocument/2006/relationships/image" Target="../media/image15.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sv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6.svg"/><Relationship Id="rId4" Type="http://schemas.openxmlformats.org/officeDocument/2006/relationships/image" Target="../media/image15.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43500"/>
            <a:ext cx="3226439" cy="5143599"/>
          </a:xfrm>
          <a:prstGeom prst="rect">
            <a:avLst/>
          </a:prstGeom>
        </p:spPr>
      </p:pic>
      <p:sp>
        <p:nvSpPr>
          <p:cNvPr id="3" name="TextBox 3"/>
          <p:cNvSpPr txBox="1"/>
          <p:nvPr/>
        </p:nvSpPr>
        <p:spPr>
          <a:xfrm>
            <a:off x="3046479" y="2407457"/>
            <a:ext cx="12195041" cy="2900421"/>
          </a:xfrm>
          <a:prstGeom prst="rect">
            <a:avLst/>
          </a:prstGeom>
        </p:spPr>
        <p:txBody>
          <a:bodyPr lIns="0" tIns="0" rIns="0" bIns="0" rtlCol="0" anchor="t">
            <a:spAutoFit/>
          </a:bodyPr>
          <a:lstStyle/>
          <a:p>
            <a:pPr algn="ctr">
              <a:lnSpc>
                <a:spcPts val="23289"/>
              </a:lnSpc>
            </a:pPr>
            <a:r>
              <a:rPr lang="en-US" sz="18053">
                <a:solidFill>
                  <a:srgbClr val="000000"/>
                </a:solidFill>
                <a:latin typeface="Barlow Bold"/>
              </a:rPr>
              <a:t>HEALTHY</a:t>
            </a:r>
          </a:p>
        </p:txBody>
      </p:sp>
      <p:grpSp>
        <p:nvGrpSpPr>
          <p:cNvPr id="4" name="Group 4"/>
          <p:cNvGrpSpPr/>
          <p:nvPr/>
        </p:nvGrpSpPr>
        <p:grpSpPr>
          <a:xfrm>
            <a:off x="6816701" y="2101025"/>
            <a:ext cx="4654598" cy="682154"/>
            <a:chOff x="0" y="0"/>
            <a:chExt cx="2773021" cy="406400"/>
          </a:xfrm>
        </p:grpSpPr>
        <p:sp>
          <p:nvSpPr>
            <p:cNvPr id="5" name="Freeform 5"/>
            <p:cNvSpPr/>
            <p:nvPr/>
          </p:nvSpPr>
          <p:spPr>
            <a:xfrm>
              <a:off x="203200" y="-326"/>
              <a:ext cx="2366621" cy="407051"/>
            </a:xfrm>
            <a:custGeom>
              <a:avLst/>
              <a:gdLst/>
              <a:ahLst/>
              <a:cxnLst/>
              <a:rect l="l" t="t" r="r" b="b"/>
              <a:pathLst>
                <a:path w="2366621" h="407051">
                  <a:moveTo>
                    <a:pt x="2366621" y="326"/>
                  </a:moveTo>
                  <a:cubicBezTo>
                    <a:pt x="2293808" y="0"/>
                    <a:pt x="2226387" y="38659"/>
                    <a:pt x="2189886" y="101663"/>
                  </a:cubicBezTo>
                  <a:cubicBezTo>
                    <a:pt x="2153385" y="164667"/>
                    <a:pt x="2153385" y="242385"/>
                    <a:pt x="2189886" y="305389"/>
                  </a:cubicBezTo>
                  <a:cubicBezTo>
                    <a:pt x="2226387" y="368393"/>
                    <a:pt x="2293808" y="407052"/>
                    <a:pt x="236662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AC72B"/>
            </a:solidFill>
          </p:spPr>
        </p:sp>
        <p:sp>
          <p:nvSpPr>
            <p:cNvPr id="6" name="TextBox 6"/>
            <p:cNvSpPr txBox="1"/>
            <p:nvPr/>
          </p:nvSpPr>
          <p:spPr>
            <a:xfrm>
              <a:off x="0" y="-57150"/>
              <a:ext cx="812800" cy="463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816701" y="2267197"/>
            <a:ext cx="4654598" cy="325755"/>
          </a:xfrm>
          <a:prstGeom prst="rect">
            <a:avLst/>
          </a:prstGeom>
        </p:spPr>
        <p:txBody>
          <a:bodyPr lIns="0" tIns="0" rIns="0" bIns="0" rtlCol="0" anchor="t">
            <a:spAutoFit/>
          </a:bodyPr>
          <a:lstStyle/>
          <a:p>
            <a:pPr algn="ctr">
              <a:lnSpc>
                <a:spcPts val="2519"/>
              </a:lnSpc>
              <a:spcBef>
                <a:spcPct val="0"/>
              </a:spcBef>
            </a:pPr>
            <a:r>
              <a:rPr lang="en-US" sz="1799" spc="430">
                <a:solidFill>
                  <a:srgbClr val="FFFFFF"/>
                </a:solidFill>
                <a:latin typeface="Poppins"/>
              </a:rPr>
              <a:t>PLATE MATE</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061561" y="5143500"/>
            <a:ext cx="3226439" cy="5143599"/>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473140" y="-299940"/>
            <a:ext cx="3514920" cy="411480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V="1">
            <a:off x="303681" y="-299940"/>
            <a:ext cx="3514920" cy="4114800"/>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3423" y="671990"/>
            <a:ext cx="1315877" cy="1652357"/>
          </a:xfrm>
          <a:prstGeom prst="rect">
            <a:avLst/>
          </a:prstGeom>
        </p:spPr>
      </p:pic>
      <p:sp>
        <p:nvSpPr>
          <p:cNvPr id="12" name="TextBox 12"/>
          <p:cNvSpPr txBox="1"/>
          <p:nvPr/>
        </p:nvSpPr>
        <p:spPr>
          <a:xfrm>
            <a:off x="4602136" y="4587145"/>
            <a:ext cx="9083728" cy="2900421"/>
          </a:xfrm>
          <a:prstGeom prst="rect">
            <a:avLst/>
          </a:prstGeom>
        </p:spPr>
        <p:txBody>
          <a:bodyPr lIns="0" tIns="0" rIns="0" bIns="0" rtlCol="0" anchor="t">
            <a:spAutoFit/>
          </a:bodyPr>
          <a:lstStyle/>
          <a:p>
            <a:pPr algn="ctr">
              <a:lnSpc>
                <a:spcPts val="23289"/>
              </a:lnSpc>
            </a:pPr>
            <a:r>
              <a:rPr lang="en-US" sz="18053">
                <a:solidFill>
                  <a:srgbClr val="7CB648"/>
                </a:solidFill>
                <a:latin typeface="Barlow Bold"/>
              </a:rPr>
              <a:t>FOOD</a:t>
            </a:r>
          </a:p>
        </p:txBody>
      </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671990"/>
            <a:ext cx="1315877" cy="1652357"/>
          </a:xfrm>
          <a:prstGeom prst="rect">
            <a:avLst/>
          </a:prstGeom>
        </p:spPr>
      </p:pic>
      <p:sp>
        <p:nvSpPr>
          <p:cNvPr id="14" name="TextBox 14"/>
          <p:cNvSpPr txBox="1"/>
          <p:nvPr/>
        </p:nvSpPr>
        <p:spPr>
          <a:xfrm>
            <a:off x="6542120" y="8144115"/>
            <a:ext cx="4929179" cy="1875790"/>
          </a:xfrm>
          <a:prstGeom prst="rect">
            <a:avLst/>
          </a:prstGeom>
        </p:spPr>
        <p:txBody>
          <a:bodyPr lIns="0" tIns="0" rIns="0" bIns="0" rtlCol="0" anchor="t">
            <a:spAutoFit/>
          </a:bodyPr>
          <a:lstStyle/>
          <a:p>
            <a:pPr algn="ctr">
              <a:lnSpc>
                <a:spcPts val="2134"/>
              </a:lnSpc>
            </a:pPr>
            <a:r>
              <a:rPr lang="en-US" sz="1524">
                <a:solidFill>
                  <a:srgbClr val="201E1E"/>
                </a:solidFill>
                <a:latin typeface="Poppins"/>
              </a:rPr>
              <a:t>BMS0601</a:t>
            </a:r>
          </a:p>
          <a:p>
            <a:pPr algn="ctr">
              <a:lnSpc>
                <a:spcPts val="2134"/>
              </a:lnSpc>
            </a:pPr>
            <a:r>
              <a:rPr lang="en-US" sz="1524">
                <a:solidFill>
                  <a:srgbClr val="201E1E"/>
                </a:solidFill>
                <a:latin typeface="Poppins"/>
              </a:rPr>
              <a:t>Firas Zaghab</a:t>
            </a:r>
          </a:p>
          <a:p>
            <a:pPr algn="ctr">
              <a:lnSpc>
                <a:spcPts val="2134"/>
              </a:lnSpc>
            </a:pPr>
            <a:r>
              <a:rPr lang="en-US" sz="1524">
                <a:solidFill>
                  <a:srgbClr val="201E1E"/>
                </a:solidFill>
                <a:latin typeface="Poppins"/>
              </a:rPr>
              <a:t>Elizabeth Gomes</a:t>
            </a:r>
          </a:p>
          <a:p>
            <a:pPr algn="ctr">
              <a:lnSpc>
                <a:spcPts val="2134"/>
              </a:lnSpc>
            </a:pPr>
            <a:r>
              <a:rPr lang="en-US" sz="1524">
                <a:solidFill>
                  <a:srgbClr val="201E1E"/>
                </a:solidFill>
                <a:latin typeface="Poppins"/>
              </a:rPr>
              <a:t>Zixuan Wu</a:t>
            </a:r>
          </a:p>
          <a:p>
            <a:pPr algn="ctr">
              <a:lnSpc>
                <a:spcPts val="2134"/>
              </a:lnSpc>
            </a:pPr>
            <a:r>
              <a:rPr lang="en-US" sz="1524">
                <a:solidFill>
                  <a:srgbClr val="201E1E"/>
                </a:solidFill>
                <a:latin typeface="Poppins"/>
              </a:rPr>
              <a:t>Percival Masaline</a:t>
            </a:r>
          </a:p>
          <a:p>
            <a:pPr algn="ctr">
              <a:lnSpc>
                <a:spcPts val="2134"/>
              </a:lnSpc>
            </a:pPr>
            <a:r>
              <a:rPr lang="en-US" sz="1524">
                <a:solidFill>
                  <a:srgbClr val="201E1E"/>
                </a:solidFill>
                <a:latin typeface="Poppins"/>
              </a:rPr>
              <a:t>Channele Sawyer</a:t>
            </a:r>
          </a:p>
          <a:p>
            <a:pPr algn="ctr">
              <a:lnSpc>
                <a:spcPts val="2134"/>
              </a:lnSpc>
            </a:pPr>
            <a:endParaRPr lang="en-US" sz="1524">
              <a:solidFill>
                <a:srgbClr val="201E1E"/>
              </a:solidFill>
              <a:latin typeface="Poppins"/>
            </a:endParaRPr>
          </a:p>
        </p:txBody>
      </p:sp>
      <p:sp>
        <p:nvSpPr>
          <p:cNvPr id="15" name="TextBox 15"/>
          <p:cNvSpPr txBox="1"/>
          <p:nvPr/>
        </p:nvSpPr>
        <p:spPr>
          <a:xfrm>
            <a:off x="7194517" y="971550"/>
            <a:ext cx="3624386" cy="1045607"/>
          </a:xfrm>
          <a:prstGeom prst="rect">
            <a:avLst/>
          </a:prstGeom>
        </p:spPr>
        <p:txBody>
          <a:bodyPr lIns="0" tIns="0" rIns="0" bIns="0" rtlCol="0" anchor="t">
            <a:spAutoFit/>
          </a:bodyPr>
          <a:lstStyle/>
          <a:p>
            <a:pPr algn="ctr">
              <a:lnSpc>
                <a:spcPts val="2703"/>
              </a:lnSpc>
            </a:pPr>
            <a:r>
              <a:rPr lang="en-US" sz="1931">
                <a:solidFill>
                  <a:srgbClr val="000000"/>
                </a:solidFill>
                <a:latin typeface="Poppins"/>
              </a:rPr>
              <a:t>Part 4: Database Presentation</a:t>
            </a:r>
          </a:p>
          <a:p>
            <a:pPr marL="0" lvl="0" indent="0" algn="ctr">
              <a:lnSpc>
                <a:spcPts val="2782"/>
              </a:lnSpc>
              <a:spcBef>
                <a:spcPct val="0"/>
              </a:spcBef>
            </a:pPr>
            <a:endParaRPr lang="en-US" sz="1931">
              <a:solidFill>
                <a:srgbClr val="000000"/>
              </a:soli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25287">
            <a:off x="9635215" y="1138029"/>
            <a:ext cx="13307512" cy="8734567"/>
          </a:xfrm>
          <a:prstGeom prst="rect">
            <a:avLst/>
          </a:prstGeom>
        </p:spPr>
      </p:pic>
      <p:grpSp>
        <p:nvGrpSpPr>
          <p:cNvPr id="4" name="Group 4"/>
          <p:cNvGrpSpPr>
            <a:grpSpLocks noChangeAspect="1"/>
          </p:cNvGrpSpPr>
          <p:nvPr/>
        </p:nvGrpSpPr>
        <p:grpSpPr>
          <a:xfrm>
            <a:off x="9509966" y="1028700"/>
            <a:ext cx="9845412" cy="8229600"/>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6"/>
              <a:stretch>
                <a:fillRect r="-10472" b="-355"/>
              </a:stretch>
            </a:blipFill>
          </p:spPr>
        </p:sp>
      </p:grpSp>
      <p:sp>
        <p:nvSpPr>
          <p:cNvPr id="6" name="TextBox 6"/>
          <p:cNvSpPr txBox="1"/>
          <p:nvPr/>
        </p:nvSpPr>
        <p:spPr>
          <a:xfrm>
            <a:off x="2138490" y="6677845"/>
            <a:ext cx="6491899" cy="1543956"/>
          </a:xfrm>
          <a:prstGeom prst="rect">
            <a:avLst/>
          </a:prstGeom>
        </p:spPr>
        <p:txBody>
          <a:bodyPr lIns="0" tIns="0" rIns="0" bIns="0" rtlCol="0" anchor="t">
            <a:spAutoFit/>
          </a:bodyPr>
          <a:lstStyle/>
          <a:p>
            <a:pPr>
              <a:lnSpc>
                <a:spcPts val="2050"/>
              </a:lnSpc>
            </a:pPr>
            <a:r>
              <a:rPr lang="en-US" sz="1464">
                <a:solidFill>
                  <a:srgbClr val="201E1E"/>
                </a:solidFill>
                <a:latin typeface="Poppins Bold"/>
              </a:rPr>
              <a:t>A DELIVERY DRIVER CAN ONLY DELIVER MANY ORDERS,AN ORDER CAN ONLY BE DELIVERED BY ONE DRIVER.</a:t>
            </a:r>
            <a:r>
              <a:rPr lang="en-US" sz="1464">
                <a:solidFill>
                  <a:srgbClr val="201E1E"/>
                </a:solidFill>
                <a:latin typeface="Poppins"/>
              </a:rPr>
              <a:t> SELECT G4_ORDER.DRIVER_ID, COUNT(*)AS 'DRIVER ORDER' FROM G4_ORDER GROUP BY G4_ORDER.DRIVER_ID HAVING COUNT (*) &gt;=1; ,</a:t>
            </a:r>
          </a:p>
          <a:p>
            <a:pPr>
              <a:lnSpc>
                <a:spcPts val="2050"/>
              </a:lnSpc>
            </a:pPr>
            <a:endParaRPr lang="en-US" sz="1464">
              <a:solidFill>
                <a:srgbClr val="201E1E"/>
              </a:solidFill>
              <a:latin typeface="Poppins"/>
            </a:endParaRPr>
          </a:p>
          <a:p>
            <a:pPr>
              <a:lnSpc>
                <a:spcPts val="2050"/>
              </a:lnSpc>
              <a:spcBef>
                <a:spcPct val="0"/>
              </a:spcBef>
            </a:pPr>
            <a:endParaRPr lang="en-US" sz="1464">
              <a:solidFill>
                <a:srgbClr val="201E1E"/>
              </a:solidFill>
              <a:latin typeface="Poppins"/>
            </a:endParaRPr>
          </a:p>
        </p:txBody>
      </p:sp>
      <p:grpSp>
        <p:nvGrpSpPr>
          <p:cNvPr id="7" name="Group 7"/>
          <p:cNvGrpSpPr/>
          <p:nvPr/>
        </p:nvGrpSpPr>
        <p:grpSpPr>
          <a:xfrm>
            <a:off x="13692336" y="6527388"/>
            <a:ext cx="2362335" cy="236233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C72B"/>
            </a:solidFill>
          </p:spPr>
        </p:sp>
      </p:gr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54158"/>
            <a:ext cx="1212481" cy="1932941"/>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8852028" y="1529185"/>
            <a:ext cx="1315877" cy="1652357"/>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10105384" y="8041864"/>
            <a:ext cx="753736" cy="946473"/>
          </a:xfrm>
          <a:prstGeom prst="rect">
            <a:avLst/>
          </a:prstGeom>
        </p:spPr>
      </p:pic>
      <p:pic>
        <p:nvPicPr>
          <p:cNvPr id="12" name="Picture 12"/>
          <p:cNvPicPr>
            <a:picLocks noChangeAspect="1"/>
          </p:cNvPicPr>
          <p:nvPr/>
        </p:nvPicPr>
        <p:blipFill>
          <a:blip r:embed="rId11"/>
          <a:srcRect l="450" t="4317" r="5416"/>
          <a:stretch>
            <a:fillRect/>
          </a:stretch>
        </p:blipFill>
        <p:spPr>
          <a:xfrm>
            <a:off x="2207587" y="7915681"/>
            <a:ext cx="6936413" cy="2008598"/>
          </a:xfrm>
          <a:prstGeom prst="rect">
            <a:avLst/>
          </a:prstGeom>
        </p:spPr>
      </p:pic>
      <p:pic>
        <p:nvPicPr>
          <p:cNvPr id="13" name="Picture 13"/>
          <p:cNvPicPr>
            <a:picLocks noChangeAspect="1"/>
          </p:cNvPicPr>
          <p:nvPr/>
        </p:nvPicPr>
        <p:blipFill>
          <a:blip r:embed="rId12"/>
          <a:srcRect l="5837" t="7841" r="17773" b="34154"/>
          <a:stretch>
            <a:fillRect/>
          </a:stretch>
        </p:blipFill>
        <p:spPr>
          <a:xfrm>
            <a:off x="2138490" y="5380941"/>
            <a:ext cx="5601052" cy="1146447"/>
          </a:xfrm>
          <a:prstGeom prst="rect">
            <a:avLst/>
          </a:prstGeom>
        </p:spPr>
      </p:pic>
      <p:sp>
        <p:nvSpPr>
          <p:cNvPr id="14" name="TextBox 14"/>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15" name="TextBox 15"/>
          <p:cNvSpPr txBox="1"/>
          <p:nvPr/>
        </p:nvSpPr>
        <p:spPr>
          <a:xfrm>
            <a:off x="1717633" y="1965156"/>
            <a:ext cx="4639464"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Queries</a:t>
            </a:r>
          </a:p>
        </p:txBody>
      </p:sp>
      <p:sp>
        <p:nvSpPr>
          <p:cNvPr id="16" name="TextBox 16"/>
          <p:cNvSpPr txBox="1"/>
          <p:nvPr/>
        </p:nvSpPr>
        <p:spPr>
          <a:xfrm>
            <a:off x="1922969" y="1430736"/>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17" name="TextBox 17"/>
          <p:cNvSpPr txBox="1"/>
          <p:nvPr/>
        </p:nvSpPr>
        <p:spPr>
          <a:xfrm>
            <a:off x="1294970" y="3227924"/>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03</a:t>
            </a:r>
          </a:p>
        </p:txBody>
      </p:sp>
      <p:sp>
        <p:nvSpPr>
          <p:cNvPr id="18" name="TextBox 18"/>
          <p:cNvSpPr txBox="1"/>
          <p:nvPr/>
        </p:nvSpPr>
        <p:spPr>
          <a:xfrm>
            <a:off x="1294970" y="6924094"/>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04</a:t>
            </a:r>
          </a:p>
        </p:txBody>
      </p:sp>
      <p:sp>
        <p:nvSpPr>
          <p:cNvPr id="19" name="TextBox 19"/>
          <p:cNvSpPr txBox="1"/>
          <p:nvPr/>
        </p:nvSpPr>
        <p:spPr>
          <a:xfrm>
            <a:off x="13983698" y="7304141"/>
            <a:ext cx="1779612" cy="611540"/>
          </a:xfrm>
          <a:prstGeom prst="rect">
            <a:avLst/>
          </a:prstGeom>
        </p:spPr>
        <p:txBody>
          <a:bodyPr lIns="0" tIns="0" rIns="0" bIns="0" rtlCol="0" anchor="t">
            <a:spAutoFit/>
          </a:bodyPr>
          <a:lstStyle/>
          <a:p>
            <a:pPr algn="ctr">
              <a:lnSpc>
                <a:spcPts val="4267"/>
              </a:lnSpc>
            </a:pPr>
            <a:r>
              <a:rPr lang="en-US" sz="4267">
                <a:solidFill>
                  <a:srgbClr val="FFFFFF"/>
                </a:solidFill>
                <a:latin typeface="Poppins Bold"/>
              </a:rPr>
              <a:t>100%</a:t>
            </a:r>
          </a:p>
        </p:txBody>
      </p:sp>
      <p:sp>
        <p:nvSpPr>
          <p:cNvPr id="20" name="TextBox 20"/>
          <p:cNvSpPr txBox="1"/>
          <p:nvPr/>
        </p:nvSpPr>
        <p:spPr>
          <a:xfrm>
            <a:off x="13983698" y="7867935"/>
            <a:ext cx="1779612" cy="2832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Poppins"/>
              </a:rPr>
              <a:t>Natural</a:t>
            </a:r>
          </a:p>
        </p:txBody>
      </p:sp>
      <p:sp>
        <p:nvSpPr>
          <p:cNvPr id="21" name="TextBox 21"/>
          <p:cNvSpPr txBox="1"/>
          <p:nvPr/>
        </p:nvSpPr>
        <p:spPr>
          <a:xfrm>
            <a:off x="2207587" y="2983696"/>
            <a:ext cx="6744151" cy="2829377"/>
          </a:xfrm>
          <a:prstGeom prst="rect">
            <a:avLst/>
          </a:prstGeom>
        </p:spPr>
        <p:txBody>
          <a:bodyPr lIns="0" tIns="0" rIns="0" bIns="0" rtlCol="0" anchor="t">
            <a:spAutoFit/>
          </a:bodyPr>
          <a:lstStyle/>
          <a:p>
            <a:pPr>
              <a:lnSpc>
                <a:spcPts val="2075"/>
              </a:lnSpc>
            </a:pPr>
            <a:r>
              <a:rPr lang="en-US" sz="1482">
                <a:solidFill>
                  <a:srgbClr val="201E1E"/>
                </a:solidFill>
                <a:latin typeface="Poppins Bold"/>
              </a:rPr>
              <a:t>THERE ARE 3 MEAL TYPES TO CHOOSE FROM VEGAN,VEGETARIAN, AND GLUTON-FREE. AN INDIVIDUAL MEAL CANNOT BE CLASSIFIED AS MULTIPLE TYPES.</a:t>
            </a:r>
          </a:p>
          <a:p>
            <a:pPr>
              <a:lnSpc>
                <a:spcPts val="2075"/>
              </a:lnSpc>
            </a:pPr>
            <a:endParaRPr lang="en-US" sz="1482">
              <a:solidFill>
                <a:srgbClr val="201E1E"/>
              </a:solidFill>
              <a:latin typeface="Poppins Bold"/>
            </a:endParaRPr>
          </a:p>
          <a:p>
            <a:pPr>
              <a:lnSpc>
                <a:spcPts val="2075"/>
              </a:lnSpc>
            </a:pPr>
            <a:r>
              <a:rPr lang="en-US" sz="1482">
                <a:solidFill>
                  <a:srgbClr val="201E1E"/>
                </a:solidFill>
                <a:latin typeface="Poppins"/>
              </a:rPr>
              <a:t>CREATE VIEW [MEAL TYPES] AS</a:t>
            </a:r>
          </a:p>
          <a:p>
            <a:pPr>
              <a:lnSpc>
                <a:spcPts val="2075"/>
              </a:lnSpc>
            </a:pPr>
            <a:r>
              <a:rPr lang="en-US" sz="1482">
                <a:solidFill>
                  <a:srgbClr val="201E1E"/>
                </a:solidFill>
                <a:latin typeface="Poppins"/>
              </a:rPr>
              <a:t>SELECT G4_MEAL .MEAL_NAME,G4_MEAL.MEAL_TYPE FROM G4_MEAL WHERE MEAL_TYPE &gt;'2';  SELECT * FROM[MEAL TYPES];</a:t>
            </a:r>
          </a:p>
          <a:p>
            <a:pPr>
              <a:lnSpc>
                <a:spcPts val="2075"/>
              </a:lnSpc>
            </a:pPr>
            <a:endParaRPr lang="en-US" sz="1482">
              <a:solidFill>
                <a:srgbClr val="201E1E"/>
              </a:solidFill>
              <a:latin typeface="Poppins"/>
            </a:endParaRPr>
          </a:p>
          <a:p>
            <a:pPr>
              <a:lnSpc>
                <a:spcPts val="2075"/>
              </a:lnSpc>
            </a:pPr>
            <a:endParaRPr lang="en-US" sz="1482">
              <a:solidFill>
                <a:srgbClr val="201E1E"/>
              </a:solidFill>
              <a:latin typeface="Poppins"/>
            </a:endParaRPr>
          </a:p>
          <a:p>
            <a:pPr>
              <a:lnSpc>
                <a:spcPts val="2075"/>
              </a:lnSpc>
            </a:pPr>
            <a:endParaRPr lang="en-US" sz="1482">
              <a:solidFill>
                <a:srgbClr val="201E1E"/>
              </a:solidFill>
              <a:latin typeface="Poppins"/>
            </a:endParaRPr>
          </a:p>
          <a:p>
            <a:pPr>
              <a:lnSpc>
                <a:spcPts val="2075"/>
              </a:lnSpc>
              <a:spcBef>
                <a:spcPct val="0"/>
              </a:spcBef>
            </a:pPr>
            <a:endParaRPr lang="en-US" sz="1482">
              <a:solidFill>
                <a:srgbClr val="201E1E"/>
              </a:solidFill>
              <a:latin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226559" y="-222818"/>
            <a:ext cx="2611149" cy="30567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765158" y="499205"/>
            <a:ext cx="977533" cy="122749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769809"/>
            <a:ext cx="2206300" cy="351729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081700" y="6769809"/>
            <a:ext cx="2206300" cy="3517290"/>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454033" y="-222818"/>
            <a:ext cx="2611149" cy="305678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46271" y="499205"/>
            <a:ext cx="977533" cy="1227495"/>
          </a:xfrm>
          <a:prstGeom prst="rect">
            <a:avLst/>
          </a:prstGeom>
        </p:spPr>
      </p:pic>
      <p:sp>
        <p:nvSpPr>
          <p:cNvPr id="8" name="TextBox 8"/>
          <p:cNvSpPr txBox="1"/>
          <p:nvPr/>
        </p:nvSpPr>
        <p:spPr>
          <a:xfrm>
            <a:off x="9836387" y="3844991"/>
            <a:ext cx="1059069" cy="457371"/>
          </a:xfrm>
          <a:prstGeom prst="rect">
            <a:avLst/>
          </a:prstGeom>
        </p:spPr>
        <p:txBody>
          <a:bodyPr lIns="0" tIns="0" rIns="0" bIns="0" rtlCol="0" anchor="t">
            <a:spAutoFit/>
          </a:bodyPr>
          <a:lstStyle/>
          <a:p>
            <a:pPr algn="ctr">
              <a:lnSpc>
                <a:spcPts val="3665"/>
              </a:lnSpc>
              <a:spcBef>
                <a:spcPct val="0"/>
              </a:spcBef>
            </a:pPr>
            <a:r>
              <a:rPr lang="en-US" sz="2618">
                <a:solidFill>
                  <a:srgbClr val="FFFFFF"/>
                </a:solidFill>
                <a:latin typeface="Poppins Bold"/>
              </a:rPr>
              <a:t>70%</a:t>
            </a:r>
          </a:p>
        </p:txBody>
      </p:sp>
      <p:sp>
        <p:nvSpPr>
          <p:cNvPr id="9" name="TextBox 9"/>
          <p:cNvSpPr txBox="1"/>
          <p:nvPr/>
        </p:nvSpPr>
        <p:spPr>
          <a:xfrm>
            <a:off x="3070964" y="5740792"/>
            <a:ext cx="1059069" cy="457371"/>
          </a:xfrm>
          <a:prstGeom prst="rect">
            <a:avLst/>
          </a:prstGeom>
        </p:spPr>
        <p:txBody>
          <a:bodyPr lIns="0" tIns="0" rIns="0" bIns="0" rtlCol="0" anchor="t">
            <a:spAutoFit/>
          </a:bodyPr>
          <a:lstStyle/>
          <a:p>
            <a:pPr algn="ctr">
              <a:lnSpc>
                <a:spcPts val="3665"/>
              </a:lnSpc>
              <a:spcBef>
                <a:spcPct val="0"/>
              </a:spcBef>
            </a:pPr>
            <a:r>
              <a:rPr lang="en-US" sz="2618">
                <a:solidFill>
                  <a:srgbClr val="FFFFFF"/>
                </a:solidFill>
                <a:latin typeface="Poppins Bold"/>
              </a:rPr>
              <a:t>93%</a:t>
            </a:r>
          </a:p>
        </p:txBody>
      </p:sp>
      <p:sp>
        <p:nvSpPr>
          <p:cNvPr id="10" name="TextBox 10"/>
          <p:cNvSpPr txBox="1"/>
          <p:nvPr/>
        </p:nvSpPr>
        <p:spPr>
          <a:xfrm>
            <a:off x="9836387" y="5740792"/>
            <a:ext cx="1059069" cy="457371"/>
          </a:xfrm>
          <a:prstGeom prst="rect">
            <a:avLst/>
          </a:prstGeom>
        </p:spPr>
        <p:txBody>
          <a:bodyPr lIns="0" tIns="0" rIns="0" bIns="0" rtlCol="0" anchor="t">
            <a:spAutoFit/>
          </a:bodyPr>
          <a:lstStyle/>
          <a:p>
            <a:pPr algn="ctr">
              <a:lnSpc>
                <a:spcPts val="3665"/>
              </a:lnSpc>
              <a:spcBef>
                <a:spcPct val="0"/>
              </a:spcBef>
            </a:pPr>
            <a:r>
              <a:rPr lang="en-US" sz="2618">
                <a:solidFill>
                  <a:srgbClr val="FFFFFF"/>
                </a:solidFill>
                <a:latin typeface="Poppins Bold"/>
              </a:rPr>
              <a:t>65%</a:t>
            </a:r>
          </a:p>
        </p:txBody>
      </p:sp>
      <p:sp>
        <p:nvSpPr>
          <p:cNvPr id="11" name="TextBox 11"/>
          <p:cNvSpPr txBox="1"/>
          <p:nvPr/>
        </p:nvSpPr>
        <p:spPr>
          <a:xfrm>
            <a:off x="9836387" y="7632954"/>
            <a:ext cx="1059069" cy="457371"/>
          </a:xfrm>
          <a:prstGeom prst="rect">
            <a:avLst/>
          </a:prstGeom>
        </p:spPr>
        <p:txBody>
          <a:bodyPr lIns="0" tIns="0" rIns="0" bIns="0" rtlCol="0" anchor="t">
            <a:spAutoFit/>
          </a:bodyPr>
          <a:lstStyle/>
          <a:p>
            <a:pPr algn="ctr">
              <a:lnSpc>
                <a:spcPts val="3665"/>
              </a:lnSpc>
              <a:spcBef>
                <a:spcPct val="0"/>
              </a:spcBef>
            </a:pPr>
            <a:r>
              <a:rPr lang="en-US" sz="2618">
                <a:solidFill>
                  <a:srgbClr val="FFFFFF"/>
                </a:solidFill>
                <a:latin typeface="Poppins Bold"/>
              </a:rPr>
              <a:t>30%</a:t>
            </a:r>
          </a:p>
        </p:txBody>
      </p:sp>
      <p:sp>
        <p:nvSpPr>
          <p:cNvPr id="12" name="TextBox 12"/>
          <p:cNvSpPr txBox="1"/>
          <p:nvPr/>
        </p:nvSpPr>
        <p:spPr>
          <a:xfrm>
            <a:off x="14247969" y="3877547"/>
            <a:ext cx="5023277" cy="424816"/>
          </a:xfrm>
          <a:prstGeom prst="rect">
            <a:avLst/>
          </a:prstGeom>
        </p:spPr>
        <p:txBody>
          <a:bodyPr lIns="0" tIns="0" rIns="0" bIns="0" rtlCol="0" anchor="t">
            <a:spAutoFit/>
          </a:bodyPr>
          <a:lstStyle/>
          <a:p>
            <a:pPr algn="ctr">
              <a:lnSpc>
                <a:spcPts val="3359"/>
              </a:lnSpc>
              <a:spcBef>
                <a:spcPct val="0"/>
              </a:spcBef>
            </a:pPr>
            <a:r>
              <a:rPr lang="en-US" sz="2399">
                <a:solidFill>
                  <a:srgbClr val="000101"/>
                </a:solidFill>
                <a:latin typeface="Poppins"/>
              </a:rPr>
              <a:t>Queries</a:t>
            </a:r>
          </a:p>
        </p:txBody>
      </p:sp>
      <p:sp>
        <p:nvSpPr>
          <p:cNvPr id="13" name="TextBox 13"/>
          <p:cNvSpPr txBox="1"/>
          <p:nvPr/>
        </p:nvSpPr>
        <p:spPr>
          <a:xfrm>
            <a:off x="2206300" y="876776"/>
            <a:ext cx="4619179" cy="265747"/>
          </a:xfrm>
          <a:prstGeom prst="rect">
            <a:avLst/>
          </a:prstGeom>
        </p:spPr>
        <p:txBody>
          <a:bodyPr lIns="0" tIns="0" rIns="0" bIns="0" rtlCol="0" anchor="t">
            <a:spAutoFit/>
          </a:bodyPr>
          <a:lstStyle/>
          <a:p>
            <a:pPr algn="ctr">
              <a:lnSpc>
                <a:spcPts val="2152"/>
              </a:lnSpc>
            </a:pPr>
            <a:r>
              <a:rPr lang="en-US" sz="1537">
                <a:solidFill>
                  <a:srgbClr val="000000"/>
                </a:solidFill>
                <a:latin typeface="Poppins"/>
              </a:rPr>
              <a:t>Subscription Cost by Customers and Sub Types</a:t>
            </a:r>
          </a:p>
        </p:txBody>
      </p:sp>
      <p:pic>
        <p:nvPicPr>
          <p:cNvPr id="14" name="Picture 14"/>
          <p:cNvPicPr>
            <a:picLocks noChangeAspect="1"/>
          </p:cNvPicPr>
          <p:nvPr/>
        </p:nvPicPr>
        <p:blipFill>
          <a:blip r:embed="rId8"/>
          <a:srcRect l="1346" t="296" b="2592"/>
          <a:stretch>
            <a:fillRect/>
          </a:stretch>
        </p:blipFill>
        <p:spPr>
          <a:xfrm>
            <a:off x="2020016" y="1512554"/>
            <a:ext cx="5630590" cy="3105241"/>
          </a:xfrm>
          <a:prstGeom prst="rect">
            <a:avLst/>
          </a:prstGeom>
        </p:spPr>
      </p:pic>
      <p:sp>
        <p:nvSpPr>
          <p:cNvPr id="15" name="TextBox 15"/>
          <p:cNvSpPr txBox="1"/>
          <p:nvPr/>
        </p:nvSpPr>
        <p:spPr>
          <a:xfrm>
            <a:off x="3254828" y="4797484"/>
            <a:ext cx="3160966" cy="256222"/>
          </a:xfrm>
          <a:prstGeom prst="rect">
            <a:avLst/>
          </a:prstGeom>
        </p:spPr>
        <p:txBody>
          <a:bodyPr lIns="0" tIns="0" rIns="0" bIns="0" rtlCol="0" anchor="t">
            <a:spAutoFit/>
          </a:bodyPr>
          <a:lstStyle/>
          <a:p>
            <a:pPr algn="ctr">
              <a:lnSpc>
                <a:spcPts val="2152"/>
              </a:lnSpc>
            </a:pPr>
            <a:r>
              <a:rPr lang="en-US" sz="1537">
                <a:solidFill>
                  <a:srgbClr val="000000"/>
                </a:solidFill>
                <a:latin typeface="Canva Sans 2"/>
              </a:rPr>
              <a:t>Meal Cost per Customer</a:t>
            </a:r>
          </a:p>
        </p:txBody>
      </p:sp>
      <p:pic>
        <p:nvPicPr>
          <p:cNvPr id="16" name="Picture 16"/>
          <p:cNvPicPr>
            <a:picLocks noChangeAspect="1"/>
          </p:cNvPicPr>
          <p:nvPr/>
        </p:nvPicPr>
        <p:blipFill>
          <a:blip r:embed="rId9"/>
          <a:srcRect l="352" t="1068" b="2129"/>
          <a:stretch>
            <a:fillRect/>
          </a:stretch>
        </p:blipFill>
        <p:spPr>
          <a:xfrm>
            <a:off x="1931679" y="5150718"/>
            <a:ext cx="6541582" cy="4811442"/>
          </a:xfrm>
          <a:prstGeom prst="rect">
            <a:avLst/>
          </a:prstGeom>
        </p:spPr>
      </p:pic>
      <p:pic>
        <p:nvPicPr>
          <p:cNvPr id="17" name="Picture 17"/>
          <p:cNvPicPr>
            <a:picLocks noChangeAspect="1"/>
          </p:cNvPicPr>
          <p:nvPr/>
        </p:nvPicPr>
        <p:blipFill>
          <a:blip r:embed="rId10"/>
          <a:srcRect l="1390" t="3610" r="10028"/>
          <a:stretch>
            <a:fillRect/>
          </a:stretch>
        </p:blipFill>
        <p:spPr>
          <a:xfrm>
            <a:off x="9734657" y="1274429"/>
            <a:ext cx="4727563" cy="3749417"/>
          </a:xfrm>
          <a:prstGeom prst="rect">
            <a:avLst/>
          </a:prstGeom>
        </p:spPr>
      </p:pic>
      <p:sp>
        <p:nvSpPr>
          <p:cNvPr id="18" name="TextBox 18"/>
          <p:cNvSpPr txBox="1"/>
          <p:nvPr/>
        </p:nvSpPr>
        <p:spPr>
          <a:xfrm>
            <a:off x="10365922" y="821705"/>
            <a:ext cx="2072580" cy="256222"/>
          </a:xfrm>
          <a:prstGeom prst="rect">
            <a:avLst/>
          </a:prstGeom>
        </p:spPr>
        <p:txBody>
          <a:bodyPr lIns="0" tIns="0" rIns="0" bIns="0" rtlCol="0" anchor="t">
            <a:spAutoFit/>
          </a:bodyPr>
          <a:lstStyle/>
          <a:p>
            <a:pPr algn="ctr">
              <a:lnSpc>
                <a:spcPts val="2152"/>
              </a:lnSpc>
            </a:pPr>
            <a:r>
              <a:rPr lang="en-US" sz="1537">
                <a:solidFill>
                  <a:srgbClr val="000000"/>
                </a:solidFill>
                <a:latin typeface="Canva Sans 2"/>
              </a:rPr>
              <a:t>Driver Delivery Status</a:t>
            </a:r>
          </a:p>
        </p:txBody>
      </p:sp>
      <p:sp>
        <p:nvSpPr>
          <p:cNvPr id="19" name="TextBox 19"/>
          <p:cNvSpPr txBox="1"/>
          <p:nvPr/>
        </p:nvSpPr>
        <p:spPr>
          <a:xfrm>
            <a:off x="10365922" y="5008319"/>
            <a:ext cx="3676949" cy="256222"/>
          </a:xfrm>
          <a:prstGeom prst="rect">
            <a:avLst/>
          </a:prstGeom>
        </p:spPr>
        <p:txBody>
          <a:bodyPr lIns="0" tIns="0" rIns="0" bIns="0" rtlCol="0" anchor="t">
            <a:spAutoFit/>
          </a:bodyPr>
          <a:lstStyle/>
          <a:p>
            <a:pPr algn="ctr">
              <a:lnSpc>
                <a:spcPts val="2152"/>
              </a:lnSpc>
            </a:pPr>
            <a:r>
              <a:rPr lang="en-US" sz="1537">
                <a:solidFill>
                  <a:srgbClr val="000000"/>
                </a:solidFill>
                <a:latin typeface="Canva Sans 2"/>
              </a:rPr>
              <a:t>Product Needed for Each Meal</a:t>
            </a:r>
          </a:p>
        </p:txBody>
      </p:sp>
      <p:pic>
        <p:nvPicPr>
          <p:cNvPr id="20" name="Picture 20"/>
          <p:cNvPicPr>
            <a:picLocks noChangeAspect="1"/>
          </p:cNvPicPr>
          <p:nvPr/>
        </p:nvPicPr>
        <p:blipFill>
          <a:blip r:embed="rId11"/>
          <a:srcRect l="23998" t="603" r="1773" b="2796"/>
          <a:stretch>
            <a:fillRect/>
          </a:stretch>
        </p:blipFill>
        <p:spPr>
          <a:xfrm>
            <a:off x="9487941" y="5434223"/>
            <a:ext cx="5901123" cy="48527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94258">
            <a:off x="10951233" y="776217"/>
            <a:ext cx="13307512" cy="8734567"/>
          </a:xfrm>
          <a:prstGeom prst="rect">
            <a:avLst/>
          </a:prstGeom>
        </p:spPr>
      </p:pic>
      <p:grpSp>
        <p:nvGrpSpPr>
          <p:cNvPr id="4" name="Group 4"/>
          <p:cNvGrpSpPr>
            <a:grpSpLocks noChangeAspect="1"/>
          </p:cNvGrpSpPr>
          <p:nvPr/>
        </p:nvGrpSpPr>
        <p:grpSpPr>
          <a:xfrm>
            <a:off x="11480396" y="1583900"/>
            <a:ext cx="5283867" cy="2283907"/>
            <a:chOff x="0" y="0"/>
            <a:chExt cx="12407900" cy="5363210"/>
          </a:xfrm>
        </p:grpSpPr>
        <p:sp>
          <p:nvSpPr>
            <p:cNvPr id="5" name="Freeform 5"/>
            <p:cNvSpPr/>
            <p:nvPr/>
          </p:nvSpPr>
          <p:spPr>
            <a:xfrm>
              <a:off x="-1188720" y="-1299210"/>
              <a:ext cx="14579600" cy="7821930"/>
            </a:xfrm>
            <a:custGeom>
              <a:avLst/>
              <a:gdLst/>
              <a:ahLst/>
              <a:cxnLst/>
              <a:rect l="l" t="t" r="r" b="b"/>
              <a:pathLst>
                <a:path w="14579600" h="7821930">
                  <a:moveTo>
                    <a:pt x="1446530" y="2216150"/>
                  </a:moveTo>
                  <a:cubicBezTo>
                    <a:pt x="2578100" y="0"/>
                    <a:pt x="6996430" y="2960370"/>
                    <a:pt x="8751570" y="1879600"/>
                  </a:cubicBezTo>
                  <a:cubicBezTo>
                    <a:pt x="11271250" y="328930"/>
                    <a:pt x="14579600" y="2044700"/>
                    <a:pt x="13321030" y="5191760"/>
                  </a:cubicBezTo>
                  <a:cubicBezTo>
                    <a:pt x="12679680" y="6795770"/>
                    <a:pt x="9763759" y="5523230"/>
                    <a:pt x="8426450" y="6164580"/>
                  </a:cubicBezTo>
                  <a:cubicBezTo>
                    <a:pt x="4964430" y="7821930"/>
                    <a:pt x="0" y="5048250"/>
                    <a:pt x="1446531" y="2216150"/>
                  </a:cubicBezTo>
                  <a:close/>
                </a:path>
              </a:pathLst>
            </a:custGeom>
            <a:blipFill>
              <a:blip r:embed="rId6"/>
              <a:stretch>
                <a:fillRect t="-27075" b="-27075"/>
              </a:stretch>
            </a:blipFill>
          </p:spPr>
        </p:sp>
      </p:grpSp>
      <p:grpSp>
        <p:nvGrpSpPr>
          <p:cNvPr id="6" name="Group 6"/>
          <p:cNvGrpSpPr>
            <a:grpSpLocks noChangeAspect="1"/>
          </p:cNvGrpSpPr>
          <p:nvPr/>
        </p:nvGrpSpPr>
        <p:grpSpPr>
          <a:xfrm>
            <a:off x="11480396" y="4001547"/>
            <a:ext cx="5283867" cy="2283907"/>
            <a:chOff x="0" y="0"/>
            <a:chExt cx="12407900" cy="5363210"/>
          </a:xfrm>
        </p:grpSpPr>
        <p:sp>
          <p:nvSpPr>
            <p:cNvPr id="7" name="Freeform 7"/>
            <p:cNvSpPr/>
            <p:nvPr/>
          </p:nvSpPr>
          <p:spPr>
            <a:xfrm>
              <a:off x="-1188720" y="-1299210"/>
              <a:ext cx="14579600" cy="7821930"/>
            </a:xfrm>
            <a:custGeom>
              <a:avLst/>
              <a:gdLst/>
              <a:ahLst/>
              <a:cxnLst/>
              <a:rect l="l" t="t" r="r" b="b"/>
              <a:pathLst>
                <a:path w="14579600" h="7821930">
                  <a:moveTo>
                    <a:pt x="1446530" y="2216150"/>
                  </a:moveTo>
                  <a:cubicBezTo>
                    <a:pt x="2578100" y="0"/>
                    <a:pt x="6996430" y="2960370"/>
                    <a:pt x="8751570" y="1879600"/>
                  </a:cubicBezTo>
                  <a:cubicBezTo>
                    <a:pt x="11271250" y="328930"/>
                    <a:pt x="14579600" y="2044700"/>
                    <a:pt x="13321030" y="5191760"/>
                  </a:cubicBezTo>
                  <a:cubicBezTo>
                    <a:pt x="12679680" y="6795770"/>
                    <a:pt x="9763759" y="5523230"/>
                    <a:pt x="8426450" y="6164580"/>
                  </a:cubicBezTo>
                  <a:cubicBezTo>
                    <a:pt x="4964430" y="7821930"/>
                    <a:pt x="0" y="5048250"/>
                    <a:pt x="1446531" y="2216150"/>
                  </a:cubicBezTo>
                  <a:close/>
                </a:path>
              </a:pathLst>
            </a:custGeom>
            <a:blipFill>
              <a:blip r:embed="rId7"/>
              <a:stretch>
                <a:fillRect l="-19913" t="-57840" b="-27123"/>
              </a:stretch>
            </a:blipFill>
          </p:spPr>
        </p:sp>
      </p:grpSp>
      <p:grpSp>
        <p:nvGrpSpPr>
          <p:cNvPr id="8" name="Group 8"/>
          <p:cNvGrpSpPr>
            <a:grpSpLocks noChangeAspect="1"/>
          </p:cNvGrpSpPr>
          <p:nvPr/>
        </p:nvGrpSpPr>
        <p:grpSpPr>
          <a:xfrm>
            <a:off x="11480396" y="6419193"/>
            <a:ext cx="5283867" cy="2283907"/>
            <a:chOff x="0" y="0"/>
            <a:chExt cx="12407900" cy="5363210"/>
          </a:xfrm>
        </p:grpSpPr>
        <p:sp>
          <p:nvSpPr>
            <p:cNvPr id="9" name="Freeform 9"/>
            <p:cNvSpPr/>
            <p:nvPr/>
          </p:nvSpPr>
          <p:spPr>
            <a:xfrm>
              <a:off x="-1188720" y="-1299210"/>
              <a:ext cx="14579600" cy="7821930"/>
            </a:xfrm>
            <a:custGeom>
              <a:avLst/>
              <a:gdLst/>
              <a:ahLst/>
              <a:cxnLst/>
              <a:rect l="l" t="t" r="r" b="b"/>
              <a:pathLst>
                <a:path w="14579600" h="7821930">
                  <a:moveTo>
                    <a:pt x="1446530" y="2216150"/>
                  </a:moveTo>
                  <a:cubicBezTo>
                    <a:pt x="2578100" y="0"/>
                    <a:pt x="6996430" y="2960370"/>
                    <a:pt x="8751570" y="1879600"/>
                  </a:cubicBezTo>
                  <a:cubicBezTo>
                    <a:pt x="11271250" y="328930"/>
                    <a:pt x="14579600" y="2044700"/>
                    <a:pt x="13321030" y="5191760"/>
                  </a:cubicBezTo>
                  <a:cubicBezTo>
                    <a:pt x="12679680" y="6795770"/>
                    <a:pt x="9763759" y="5523230"/>
                    <a:pt x="8426450" y="6164580"/>
                  </a:cubicBezTo>
                  <a:cubicBezTo>
                    <a:pt x="4964430" y="7821930"/>
                    <a:pt x="0" y="5048250"/>
                    <a:pt x="1446531" y="2216150"/>
                  </a:cubicBezTo>
                  <a:close/>
                </a:path>
              </a:pathLst>
            </a:custGeom>
            <a:blipFill>
              <a:blip r:embed="rId8"/>
              <a:stretch>
                <a:fillRect t="-27123" b="-27123"/>
              </a:stretch>
            </a:blipFill>
          </p:spPr>
        </p:sp>
      </p:grpSp>
      <p:sp>
        <p:nvSpPr>
          <p:cNvPr id="10" name="TextBox 10"/>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11" name="TextBox 11"/>
          <p:cNvSpPr txBox="1"/>
          <p:nvPr/>
        </p:nvSpPr>
        <p:spPr>
          <a:xfrm>
            <a:off x="1922969" y="2287587"/>
            <a:ext cx="7655206"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Subscription Plan Types</a:t>
            </a:r>
          </a:p>
        </p:txBody>
      </p:sp>
      <p:sp>
        <p:nvSpPr>
          <p:cNvPr id="12" name="TextBox 12"/>
          <p:cNvSpPr txBox="1"/>
          <p:nvPr/>
        </p:nvSpPr>
        <p:spPr>
          <a:xfrm>
            <a:off x="1922969" y="1909225"/>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13" name="TextBox 13"/>
          <p:cNvSpPr txBox="1"/>
          <p:nvPr/>
        </p:nvSpPr>
        <p:spPr>
          <a:xfrm>
            <a:off x="1922969" y="4031250"/>
            <a:ext cx="2413290" cy="555885"/>
          </a:xfrm>
          <a:prstGeom prst="rect">
            <a:avLst/>
          </a:prstGeom>
        </p:spPr>
        <p:txBody>
          <a:bodyPr lIns="0" tIns="0" rIns="0" bIns="0" rtlCol="0" anchor="t">
            <a:spAutoFit/>
          </a:bodyPr>
          <a:lstStyle/>
          <a:p>
            <a:pPr>
              <a:lnSpc>
                <a:spcPts val="4412"/>
              </a:lnSpc>
              <a:spcBef>
                <a:spcPct val="0"/>
              </a:spcBef>
            </a:pPr>
            <a:r>
              <a:rPr lang="en-US" sz="3151">
                <a:solidFill>
                  <a:srgbClr val="FAC72B"/>
                </a:solidFill>
                <a:latin typeface="Poppins Bold"/>
              </a:rPr>
              <a:t>$ 50.00</a:t>
            </a:r>
          </a:p>
        </p:txBody>
      </p:sp>
      <p:sp>
        <p:nvSpPr>
          <p:cNvPr id="14" name="TextBox 14"/>
          <p:cNvSpPr txBox="1"/>
          <p:nvPr/>
        </p:nvSpPr>
        <p:spPr>
          <a:xfrm>
            <a:off x="1922969" y="3724236"/>
            <a:ext cx="1640757" cy="282743"/>
          </a:xfrm>
          <a:prstGeom prst="rect">
            <a:avLst/>
          </a:prstGeom>
        </p:spPr>
        <p:txBody>
          <a:bodyPr lIns="0" tIns="0" rIns="0" bIns="0" rtlCol="0" anchor="t">
            <a:spAutoFit/>
          </a:bodyPr>
          <a:lstStyle/>
          <a:p>
            <a:pPr>
              <a:lnSpc>
                <a:spcPts val="2271"/>
              </a:lnSpc>
              <a:spcBef>
                <a:spcPct val="0"/>
              </a:spcBef>
            </a:pPr>
            <a:r>
              <a:rPr lang="en-US" sz="1622">
                <a:solidFill>
                  <a:srgbClr val="201E1E"/>
                </a:solidFill>
                <a:latin typeface="Poppins Italics"/>
              </a:rPr>
              <a:t>Weekly</a:t>
            </a:r>
          </a:p>
        </p:txBody>
      </p:sp>
      <p:sp>
        <p:nvSpPr>
          <p:cNvPr id="15" name="TextBox 15"/>
          <p:cNvSpPr txBox="1"/>
          <p:nvPr/>
        </p:nvSpPr>
        <p:spPr>
          <a:xfrm>
            <a:off x="4675363" y="3731378"/>
            <a:ext cx="5334533" cy="1388110"/>
          </a:xfrm>
          <a:prstGeom prst="rect">
            <a:avLst/>
          </a:prstGeom>
        </p:spPr>
        <p:txBody>
          <a:bodyPr lIns="0" tIns="0" rIns="0" bIns="0" rtlCol="0" anchor="t">
            <a:spAutoFit/>
          </a:bodyPr>
          <a:lstStyle/>
          <a:p>
            <a:pPr>
              <a:lnSpc>
                <a:spcPts val="2239"/>
              </a:lnSpc>
            </a:pPr>
            <a:r>
              <a:rPr lang="en-US" sz="1599">
                <a:solidFill>
                  <a:srgbClr val="201E1E"/>
                </a:solidFill>
                <a:latin typeface="Poppins"/>
              </a:rPr>
              <a:t>Tableau Visualization of most popular Subscription Plan Type by Subscription Account or number of subscribers. The data indicates that the Monthly subscription is Plate Mates most popular plan.</a:t>
            </a:r>
          </a:p>
          <a:p>
            <a:pPr>
              <a:lnSpc>
                <a:spcPts val="2239"/>
              </a:lnSpc>
              <a:spcBef>
                <a:spcPct val="0"/>
              </a:spcBef>
            </a:pPr>
            <a:endParaRPr lang="en-US" sz="1599">
              <a:solidFill>
                <a:srgbClr val="201E1E"/>
              </a:solidFill>
              <a:latin typeface="Poppins"/>
            </a:endParaRPr>
          </a:p>
        </p:txBody>
      </p:sp>
      <p:sp>
        <p:nvSpPr>
          <p:cNvPr id="16" name="TextBox 16"/>
          <p:cNvSpPr txBox="1"/>
          <p:nvPr/>
        </p:nvSpPr>
        <p:spPr>
          <a:xfrm>
            <a:off x="1922969" y="5774842"/>
            <a:ext cx="2413290" cy="558126"/>
          </a:xfrm>
          <a:prstGeom prst="rect">
            <a:avLst/>
          </a:prstGeom>
        </p:spPr>
        <p:txBody>
          <a:bodyPr lIns="0" tIns="0" rIns="0" bIns="0" rtlCol="0" anchor="t">
            <a:spAutoFit/>
          </a:bodyPr>
          <a:lstStyle/>
          <a:p>
            <a:pPr>
              <a:lnSpc>
                <a:spcPts val="4412"/>
              </a:lnSpc>
              <a:spcBef>
                <a:spcPct val="0"/>
              </a:spcBef>
            </a:pPr>
            <a:r>
              <a:rPr lang="en-US" sz="3151">
                <a:solidFill>
                  <a:srgbClr val="7CB648"/>
                </a:solidFill>
                <a:latin typeface="Poppins Bold"/>
              </a:rPr>
              <a:t>$ 100.00</a:t>
            </a:r>
          </a:p>
        </p:txBody>
      </p:sp>
      <p:sp>
        <p:nvSpPr>
          <p:cNvPr id="17" name="TextBox 17"/>
          <p:cNvSpPr txBox="1"/>
          <p:nvPr/>
        </p:nvSpPr>
        <p:spPr>
          <a:xfrm>
            <a:off x="1922969" y="5467828"/>
            <a:ext cx="1640757" cy="282743"/>
          </a:xfrm>
          <a:prstGeom prst="rect">
            <a:avLst/>
          </a:prstGeom>
        </p:spPr>
        <p:txBody>
          <a:bodyPr lIns="0" tIns="0" rIns="0" bIns="0" rtlCol="0" anchor="t">
            <a:spAutoFit/>
          </a:bodyPr>
          <a:lstStyle/>
          <a:p>
            <a:pPr>
              <a:lnSpc>
                <a:spcPts val="2271"/>
              </a:lnSpc>
              <a:spcBef>
                <a:spcPct val="0"/>
              </a:spcBef>
            </a:pPr>
            <a:r>
              <a:rPr lang="en-US" sz="1622">
                <a:solidFill>
                  <a:srgbClr val="201E1E"/>
                </a:solidFill>
                <a:latin typeface="Poppins Italics"/>
              </a:rPr>
              <a:t>Bi-weekly</a:t>
            </a:r>
          </a:p>
        </p:txBody>
      </p:sp>
      <p:sp>
        <p:nvSpPr>
          <p:cNvPr id="18" name="TextBox 18"/>
          <p:cNvSpPr txBox="1"/>
          <p:nvPr/>
        </p:nvSpPr>
        <p:spPr>
          <a:xfrm>
            <a:off x="1922969" y="7518434"/>
            <a:ext cx="2413290" cy="555885"/>
          </a:xfrm>
          <a:prstGeom prst="rect">
            <a:avLst/>
          </a:prstGeom>
        </p:spPr>
        <p:txBody>
          <a:bodyPr lIns="0" tIns="0" rIns="0" bIns="0" rtlCol="0" anchor="t">
            <a:spAutoFit/>
          </a:bodyPr>
          <a:lstStyle/>
          <a:p>
            <a:pPr>
              <a:lnSpc>
                <a:spcPts val="4412"/>
              </a:lnSpc>
              <a:spcBef>
                <a:spcPct val="0"/>
              </a:spcBef>
            </a:pPr>
            <a:r>
              <a:rPr lang="en-US" sz="3151">
                <a:solidFill>
                  <a:srgbClr val="FAC72B"/>
                </a:solidFill>
                <a:latin typeface="Poppins Bold"/>
              </a:rPr>
              <a:t>$ 180.00</a:t>
            </a:r>
          </a:p>
        </p:txBody>
      </p:sp>
      <p:sp>
        <p:nvSpPr>
          <p:cNvPr id="19" name="TextBox 19"/>
          <p:cNvSpPr txBox="1"/>
          <p:nvPr/>
        </p:nvSpPr>
        <p:spPr>
          <a:xfrm>
            <a:off x="1922969" y="7211420"/>
            <a:ext cx="1640757" cy="282743"/>
          </a:xfrm>
          <a:prstGeom prst="rect">
            <a:avLst/>
          </a:prstGeom>
        </p:spPr>
        <p:txBody>
          <a:bodyPr lIns="0" tIns="0" rIns="0" bIns="0" rtlCol="0" anchor="t">
            <a:spAutoFit/>
          </a:bodyPr>
          <a:lstStyle/>
          <a:p>
            <a:pPr>
              <a:lnSpc>
                <a:spcPts val="2271"/>
              </a:lnSpc>
              <a:spcBef>
                <a:spcPct val="0"/>
              </a:spcBef>
            </a:pPr>
            <a:r>
              <a:rPr lang="en-US" sz="1622">
                <a:solidFill>
                  <a:srgbClr val="201E1E"/>
                </a:solidFill>
                <a:latin typeface="Poppins Italics"/>
              </a:rPr>
              <a:t>Monthly</a:t>
            </a:r>
          </a:p>
        </p:txBody>
      </p:sp>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8354158"/>
            <a:ext cx="1212481" cy="1932941"/>
          </a:xfrm>
          <a:prstGeom prst="rect">
            <a:avLst/>
          </a:prstGeom>
        </p:spPr>
      </p:pic>
      <p:pic>
        <p:nvPicPr>
          <p:cNvPr id="21" name="Picture 2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120873" y="1130672"/>
            <a:ext cx="1315877" cy="1652357"/>
          </a:xfrm>
          <a:prstGeom prst="rect">
            <a:avLst/>
          </a:prstGeom>
        </p:spPr>
      </p:pic>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120873" y="3760956"/>
            <a:ext cx="1315877" cy="165235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120873" y="6391241"/>
            <a:ext cx="1315877" cy="1652357"/>
          </a:xfrm>
          <a:prstGeom prst="rect">
            <a:avLst/>
          </a:prstGeom>
        </p:spPr>
      </p:pic>
      <p:pic>
        <p:nvPicPr>
          <p:cNvPr id="24" name="Picture 24"/>
          <p:cNvPicPr>
            <a:picLocks noChangeAspect="1"/>
          </p:cNvPicPr>
          <p:nvPr/>
        </p:nvPicPr>
        <p:blipFill>
          <a:blip r:embed="rId13"/>
          <a:srcRect l="78" r="2207" b="22125"/>
          <a:stretch>
            <a:fillRect/>
          </a:stretch>
        </p:blipFill>
        <p:spPr>
          <a:xfrm>
            <a:off x="3836708" y="5245073"/>
            <a:ext cx="7643688" cy="37113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grpSp>
        <p:nvGrpSpPr>
          <p:cNvPr id="3" name="Group 3"/>
          <p:cNvGrpSpPr>
            <a:grpSpLocks noChangeAspect="1"/>
          </p:cNvGrpSpPr>
          <p:nvPr/>
        </p:nvGrpSpPr>
        <p:grpSpPr>
          <a:xfrm>
            <a:off x="11559930" y="325218"/>
            <a:ext cx="5001705" cy="9896733"/>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9548" r="-19548"/>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3" name="TextBox 13"/>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14" name="TextBox 14"/>
          <p:cNvSpPr txBox="1"/>
          <p:nvPr/>
        </p:nvSpPr>
        <p:spPr>
          <a:xfrm>
            <a:off x="3468580" y="6261489"/>
            <a:ext cx="329297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+123-456-7890</a:t>
            </a:r>
          </a:p>
        </p:txBody>
      </p:sp>
      <p:sp>
        <p:nvSpPr>
          <p:cNvPr id="15" name="TextBox 15"/>
          <p:cNvSpPr txBox="1"/>
          <p:nvPr/>
        </p:nvSpPr>
        <p:spPr>
          <a:xfrm>
            <a:off x="3468580" y="7099978"/>
            <a:ext cx="329297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www.reallygreatsite.com</a:t>
            </a:r>
          </a:p>
        </p:txBody>
      </p:sp>
      <p:sp>
        <p:nvSpPr>
          <p:cNvPr id="16" name="TextBox 16"/>
          <p:cNvSpPr txBox="1"/>
          <p:nvPr/>
        </p:nvSpPr>
        <p:spPr>
          <a:xfrm>
            <a:off x="7933085" y="6261489"/>
            <a:ext cx="365492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hello@reallygreatsite.com</a:t>
            </a:r>
          </a:p>
        </p:txBody>
      </p:sp>
      <p:sp>
        <p:nvSpPr>
          <p:cNvPr id="17" name="TextBox 17"/>
          <p:cNvSpPr txBox="1"/>
          <p:nvPr/>
        </p:nvSpPr>
        <p:spPr>
          <a:xfrm>
            <a:off x="7933085" y="7099978"/>
            <a:ext cx="365492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123 Anywhere ST., Any City</a:t>
            </a:r>
          </a:p>
        </p:txBody>
      </p:sp>
      <p:sp>
        <p:nvSpPr>
          <p:cNvPr id="18" name="TextBox 18"/>
          <p:cNvSpPr txBox="1"/>
          <p:nvPr/>
        </p:nvSpPr>
        <p:spPr>
          <a:xfrm>
            <a:off x="1962000" y="2369671"/>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19" name="TextBox 19"/>
          <p:cNvSpPr txBox="1"/>
          <p:nvPr/>
        </p:nvSpPr>
        <p:spPr>
          <a:xfrm>
            <a:off x="1475834" y="2941216"/>
            <a:ext cx="7558248" cy="1111885"/>
          </a:xfrm>
          <a:prstGeom prst="rect">
            <a:avLst/>
          </a:prstGeom>
        </p:spPr>
        <p:txBody>
          <a:bodyPr lIns="0" tIns="0" rIns="0" bIns="0" rtlCol="0" anchor="t">
            <a:spAutoFit/>
          </a:bodyPr>
          <a:lstStyle/>
          <a:p>
            <a:pPr>
              <a:lnSpc>
                <a:spcPts val="2239"/>
              </a:lnSpc>
            </a:pPr>
            <a:r>
              <a:rPr lang="en-US" sz="1599">
                <a:solidFill>
                  <a:srgbClr val="201E1E"/>
                </a:solidFill>
                <a:latin typeface="Poppins"/>
              </a:rPr>
              <a:t>Tableau Visualization for Number of Orders delivered per Driver in a specified time frame. The data indicates that driver 'D003; delivered the most orders during this period.</a:t>
            </a:r>
          </a:p>
          <a:p>
            <a:pPr>
              <a:lnSpc>
                <a:spcPts val="2239"/>
              </a:lnSpc>
              <a:spcBef>
                <a:spcPct val="0"/>
              </a:spcBef>
            </a:pPr>
            <a:endParaRPr lang="en-US" sz="1599">
              <a:solidFill>
                <a:srgbClr val="201E1E"/>
              </a:solidFill>
              <a:latin typeface="Poppins"/>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8354158"/>
            <a:ext cx="1212481" cy="1932941"/>
          </a:xfrm>
          <a:prstGeom prst="rect">
            <a:avLst/>
          </a:prstGeom>
        </p:spPr>
      </p:pic>
      <p:pic>
        <p:nvPicPr>
          <p:cNvPr id="21" name="Picture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118513" y="-170574"/>
            <a:ext cx="1998913" cy="2340061"/>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805186" y="429221"/>
            <a:ext cx="908229" cy="1140470"/>
          </a:xfrm>
          <a:prstGeom prst="rect">
            <a:avLst/>
          </a:prstGeom>
        </p:spPr>
      </p:pic>
      <p:pic>
        <p:nvPicPr>
          <p:cNvPr id="23" name="Picture 2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0363882" y="1664371"/>
            <a:ext cx="1315877" cy="1652357"/>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6194872" y="6170187"/>
            <a:ext cx="1315877" cy="1652357"/>
          </a:xfrm>
          <a:prstGeom prst="rect">
            <a:avLst/>
          </a:prstGeom>
        </p:spPr>
      </p:pic>
      <p:pic>
        <p:nvPicPr>
          <p:cNvPr id="25" name="Picture 25"/>
          <p:cNvPicPr>
            <a:picLocks noChangeAspect="1"/>
          </p:cNvPicPr>
          <p:nvPr/>
        </p:nvPicPr>
        <p:blipFill>
          <a:blip r:embed="rId11"/>
          <a:srcRect t="17556" b="6509"/>
          <a:stretch>
            <a:fillRect/>
          </a:stretch>
        </p:blipFill>
        <p:spPr>
          <a:xfrm>
            <a:off x="1475834" y="4053101"/>
            <a:ext cx="7931519" cy="47379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sp>
        <p:nvSpPr>
          <p:cNvPr id="3" name="TextBox 3"/>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4" name="TextBox 4"/>
          <p:cNvSpPr txBox="1"/>
          <p:nvPr/>
        </p:nvSpPr>
        <p:spPr>
          <a:xfrm>
            <a:off x="3468580" y="6261489"/>
            <a:ext cx="329297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+123-456-7890</a:t>
            </a:r>
          </a:p>
        </p:txBody>
      </p:sp>
      <p:sp>
        <p:nvSpPr>
          <p:cNvPr id="5" name="TextBox 5"/>
          <p:cNvSpPr txBox="1"/>
          <p:nvPr/>
        </p:nvSpPr>
        <p:spPr>
          <a:xfrm>
            <a:off x="3468580" y="7099978"/>
            <a:ext cx="329297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www.reallygreatsite.com</a:t>
            </a:r>
          </a:p>
        </p:txBody>
      </p:sp>
      <p:sp>
        <p:nvSpPr>
          <p:cNvPr id="6" name="TextBox 6"/>
          <p:cNvSpPr txBox="1"/>
          <p:nvPr/>
        </p:nvSpPr>
        <p:spPr>
          <a:xfrm>
            <a:off x="7933085" y="6261489"/>
            <a:ext cx="365492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hello@reallygreatsite.com</a:t>
            </a:r>
          </a:p>
        </p:txBody>
      </p:sp>
      <p:sp>
        <p:nvSpPr>
          <p:cNvPr id="7" name="TextBox 7"/>
          <p:cNvSpPr txBox="1"/>
          <p:nvPr/>
        </p:nvSpPr>
        <p:spPr>
          <a:xfrm>
            <a:off x="7933085" y="7099978"/>
            <a:ext cx="3654925" cy="359044"/>
          </a:xfrm>
          <a:prstGeom prst="rect">
            <a:avLst/>
          </a:prstGeom>
        </p:spPr>
        <p:txBody>
          <a:bodyPr lIns="0" tIns="0" rIns="0" bIns="0" rtlCol="0" anchor="t">
            <a:spAutoFit/>
          </a:bodyPr>
          <a:lstStyle/>
          <a:p>
            <a:pPr>
              <a:lnSpc>
                <a:spcPts val="2776"/>
              </a:lnSpc>
              <a:spcBef>
                <a:spcPct val="0"/>
              </a:spcBef>
            </a:pPr>
            <a:r>
              <a:rPr lang="en-US" sz="1983">
                <a:solidFill>
                  <a:srgbClr val="FFFFFF"/>
                </a:solidFill>
                <a:latin typeface="Poppins"/>
              </a:rPr>
              <a:t>123 Anywhere ST., Any City</a:t>
            </a:r>
          </a:p>
        </p:txBody>
      </p:sp>
      <p:sp>
        <p:nvSpPr>
          <p:cNvPr id="8" name="TextBox 8"/>
          <p:cNvSpPr txBox="1"/>
          <p:nvPr/>
        </p:nvSpPr>
        <p:spPr>
          <a:xfrm>
            <a:off x="1028700" y="981075"/>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9" name="TextBox 9"/>
          <p:cNvSpPr txBox="1"/>
          <p:nvPr/>
        </p:nvSpPr>
        <p:spPr>
          <a:xfrm>
            <a:off x="1028700" y="1320769"/>
            <a:ext cx="8533376" cy="1664335"/>
          </a:xfrm>
          <a:prstGeom prst="rect">
            <a:avLst/>
          </a:prstGeom>
        </p:spPr>
        <p:txBody>
          <a:bodyPr lIns="0" tIns="0" rIns="0" bIns="0" rtlCol="0" anchor="t">
            <a:spAutoFit/>
          </a:bodyPr>
          <a:lstStyle/>
          <a:p>
            <a:pPr>
              <a:lnSpc>
                <a:spcPts val="2239"/>
              </a:lnSpc>
            </a:pPr>
            <a:r>
              <a:rPr lang="en-US" sz="1599">
                <a:solidFill>
                  <a:srgbClr val="201E1E"/>
                </a:solidFill>
                <a:latin typeface="Poppins"/>
              </a:rPr>
              <a:t>Tableau Visualization for Number of Orders delivered per Meal in specified in a specified time frame to determine most popular meals. The data indicates that VEG407 OR VEGETARIAN PUMPKIN CURRY was the most ordered meal during this period.</a:t>
            </a:r>
          </a:p>
          <a:p>
            <a:pPr>
              <a:lnSpc>
                <a:spcPts val="2239"/>
              </a:lnSpc>
            </a:pPr>
            <a:endParaRPr lang="en-US" sz="1599">
              <a:solidFill>
                <a:srgbClr val="201E1E"/>
              </a:solidFill>
              <a:latin typeface="Poppins"/>
            </a:endParaRPr>
          </a:p>
          <a:p>
            <a:pPr>
              <a:lnSpc>
                <a:spcPts val="2239"/>
              </a:lnSpc>
              <a:spcBef>
                <a:spcPct val="0"/>
              </a:spcBef>
            </a:pPr>
            <a:endParaRPr lang="en-US" sz="1599">
              <a:solidFill>
                <a:srgbClr val="201E1E"/>
              </a:solidFill>
              <a:latin typeface="Poppins"/>
            </a:endParaRP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354158"/>
            <a:ext cx="1212481" cy="1932941"/>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118513" y="-170574"/>
            <a:ext cx="1998913" cy="2340061"/>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805186" y="429221"/>
            <a:ext cx="908229" cy="1140470"/>
          </a:xfrm>
          <a:prstGeom prst="rect">
            <a:avLst/>
          </a:prstGeom>
        </p:spPr>
      </p:pic>
      <p:pic>
        <p:nvPicPr>
          <p:cNvPr id="13" name="Picture 13"/>
          <p:cNvPicPr>
            <a:picLocks noChangeAspect="1"/>
          </p:cNvPicPr>
          <p:nvPr/>
        </p:nvPicPr>
        <p:blipFill>
          <a:blip r:embed="rId10"/>
          <a:srcRect l="89" t="2122" b="5908"/>
          <a:stretch>
            <a:fillRect/>
          </a:stretch>
        </p:blipFill>
        <p:spPr>
          <a:xfrm>
            <a:off x="774638" y="2706496"/>
            <a:ext cx="16870238" cy="59526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809" b="116"/>
          <a:stretch>
            <a:fillRect/>
          </a:stretch>
        </p:blipFill>
        <p:spPr>
          <a:xfrm>
            <a:off x="2603885" y="820882"/>
            <a:ext cx="14989864" cy="9066215"/>
          </a:xfrm>
          <a:prstGeom prst="rect">
            <a:avLst/>
          </a:prstGeom>
        </p:spPr>
      </p:pic>
      <p:grpSp>
        <p:nvGrpSpPr>
          <p:cNvPr id="3" name="Group 3"/>
          <p:cNvGrpSpPr>
            <a:grpSpLocks noChangeAspect="1"/>
          </p:cNvGrpSpPr>
          <p:nvPr/>
        </p:nvGrpSpPr>
        <p:grpSpPr>
          <a:xfrm>
            <a:off x="393373" y="5143500"/>
            <a:ext cx="1906561" cy="3772459"/>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9548" r="-19548"/>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13" name="Group 13"/>
          <p:cNvGrpSpPr>
            <a:grpSpLocks noChangeAspect="1"/>
          </p:cNvGrpSpPr>
          <p:nvPr/>
        </p:nvGrpSpPr>
        <p:grpSpPr>
          <a:xfrm>
            <a:off x="349723" y="974156"/>
            <a:ext cx="2254163" cy="2299113"/>
            <a:chOff x="0" y="0"/>
            <a:chExt cx="6050280" cy="6170930"/>
          </a:xfrm>
        </p:grpSpPr>
        <p:sp>
          <p:nvSpPr>
            <p:cNvPr id="14" name="Freeform 14"/>
            <p:cNvSpPr/>
            <p:nvPr/>
          </p:nvSpPr>
          <p:spPr>
            <a:xfrm>
              <a:off x="-490220" y="-706120"/>
              <a:ext cx="6901180" cy="7377431"/>
            </a:xfrm>
            <a:custGeom>
              <a:avLst/>
              <a:gdLst/>
              <a:ahLst/>
              <a:cxnLst/>
              <a:rect l="l" t="t" r="r" b="b"/>
              <a:pathLst>
                <a:path w="6901180" h="7377431">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1"/>
                    <a:pt x="2721610" y="6808470"/>
                  </a:cubicBezTo>
                  <a:close/>
                </a:path>
              </a:pathLst>
            </a:custGeom>
            <a:blipFill>
              <a:blip r:embed="rId4"/>
              <a:stretch>
                <a:fillRect l="-19152" r="-33770"/>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43500"/>
            <a:ext cx="3226439" cy="514359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061561" y="5143500"/>
            <a:ext cx="3226439" cy="5143599"/>
          </a:xfrm>
          <a:prstGeom prst="rect">
            <a:avLst/>
          </a:prstGeom>
        </p:spPr>
      </p:pic>
      <p:pic>
        <p:nvPicPr>
          <p:cNvPr id="4" name="Picture 4"/>
          <p:cNvPicPr>
            <a:picLocks noChangeAspect="1"/>
          </p:cNvPicPr>
          <p:nvPr/>
        </p:nvPicPr>
        <p:blipFill>
          <a:blip r:embed="rId4"/>
          <a:srcRect l="510" t="297" r="510"/>
          <a:stretch>
            <a:fillRect/>
          </a:stretch>
        </p:blipFill>
        <p:spPr>
          <a:xfrm>
            <a:off x="1613220" y="861490"/>
            <a:ext cx="15883878" cy="942560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4473140" y="-299940"/>
            <a:ext cx="3514920" cy="41148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flipV="1">
            <a:off x="-144240" y="-299940"/>
            <a:ext cx="3514920" cy="4114800"/>
          </a:xfrm>
          <a:prstGeom prst="rect">
            <a:avLst/>
          </a:prstGeom>
        </p:spPr>
      </p:pic>
      <p:sp>
        <p:nvSpPr>
          <p:cNvPr id="7" name="TextBox 7"/>
          <p:cNvSpPr txBox="1"/>
          <p:nvPr/>
        </p:nvSpPr>
        <p:spPr>
          <a:xfrm>
            <a:off x="7679440" y="53144"/>
            <a:ext cx="2402142" cy="618846"/>
          </a:xfrm>
          <a:prstGeom prst="rect">
            <a:avLst/>
          </a:prstGeom>
        </p:spPr>
        <p:txBody>
          <a:bodyPr lIns="0" tIns="0" rIns="0" bIns="0" rtlCol="0" anchor="t">
            <a:spAutoFit/>
          </a:bodyPr>
          <a:lstStyle/>
          <a:p>
            <a:pPr algn="ctr">
              <a:lnSpc>
                <a:spcPts val="4740"/>
              </a:lnSpc>
            </a:pPr>
            <a:r>
              <a:rPr lang="en-US" sz="3386">
                <a:solidFill>
                  <a:srgbClr val="000000"/>
                </a:solidFill>
                <a:latin typeface="Poppins"/>
              </a:rPr>
              <a:t>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43500"/>
            <a:ext cx="3226439" cy="5143599"/>
          </a:xfrm>
          <a:prstGeom prst="rect">
            <a:avLst/>
          </a:prstGeom>
        </p:spPr>
      </p:pic>
      <p:sp>
        <p:nvSpPr>
          <p:cNvPr id="3" name="TextBox 3"/>
          <p:cNvSpPr txBox="1"/>
          <p:nvPr/>
        </p:nvSpPr>
        <p:spPr>
          <a:xfrm>
            <a:off x="3046479" y="2846428"/>
            <a:ext cx="12195041" cy="2900421"/>
          </a:xfrm>
          <a:prstGeom prst="rect">
            <a:avLst/>
          </a:prstGeom>
        </p:spPr>
        <p:txBody>
          <a:bodyPr lIns="0" tIns="0" rIns="0" bIns="0" rtlCol="0" anchor="t">
            <a:spAutoFit/>
          </a:bodyPr>
          <a:lstStyle/>
          <a:p>
            <a:pPr algn="ctr">
              <a:lnSpc>
                <a:spcPts val="23289"/>
              </a:lnSpc>
            </a:pPr>
            <a:r>
              <a:rPr lang="en-US" sz="18053">
                <a:solidFill>
                  <a:srgbClr val="000000"/>
                </a:solidFill>
                <a:latin typeface="Barlow Bold"/>
              </a:rPr>
              <a:t>THANK'S</a:t>
            </a:r>
          </a:p>
        </p:txBody>
      </p:sp>
      <p:grpSp>
        <p:nvGrpSpPr>
          <p:cNvPr id="4" name="Group 4"/>
          <p:cNvGrpSpPr/>
          <p:nvPr/>
        </p:nvGrpSpPr>
        <p:grpSpPr>
          <a:xfrm>
            <a:off x="6816701" y="2539996"/>
            <a:ext cx="4654598" cy="682154"/>
            <a:chOff x="0" y="0"/>
            <a:chExt cx="2773021" cy="406400"/>
          </a:xfrm>
        </p:grpSpPr>
        <p:sp>
          <p:nvSpPr>
            <p:cNvPr id="5" name="Freeform 5"/>
            <p:cNvSpPr/>
            <p:nvPr/>
          </p:nvSpPr>
          <p:spPr>
            <a:xfrm>
              <a:off x="203200" y="-326"/>
              <a:ext cx="2366621" cy="407051"/>
            </a:xfrm>
            <a:custGeom>
              <a:avLst/>
              <a:gdLst/>
              <a:ahLst/>
              <a:cxnLst/>
              <a:rect l="l" t="t" r="r" b="b"/>
              <a:pathLst>
                <a:path w="2366621" h="407051">
                  <a:moveTo>
                    <a:pt x="2366621" y="326"/>
                  </a:moveTo>
                  <a:cubicBezTo>
                    <a:pt x="2293808" y="0"/>
                    <a:pt x="2226387" y="38659"/>
                    <a:pt x="2189886" y="101663"/>
                  </a:cubicBezTo>
                  <a:cubicBezTo>
                    <a:pt x="2153385" y="164667"/>
                    <a:pt x="2153385" y="242385"/>
                    <a:pt x="2189886" y="305389"/>
                  </a:cubicBezTo>
                  <a:cubicBezTo>
                    <a:pt x="2226387" y="368393"/>
                    <a:pt x="2293808" y="407052"/>
                    <a:pt x="236662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AC72B"/>
            </a:solidFill>
          </p:spPr>
        </p:sp>
        <p:sp>
          <p:nvSpPr>
            <p:cNvPr id="6" name="TextBox 6"/>
            <p:cNvSpPr txBox="1"/>
            <p:nvPr/>
          </p:nvSpPr>
          <p:spPr>
            <a:xfrm>
              <a:off x="0" y="-57150"/>
              <a:ext cx="812800" cy="463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816701" y="2715692"/>
            <a:ext cx="4654598" cy="283210"/>
          </a:xfrm>
          <a:prstGeom prst="rect">
            <a:avLst/>
          </a:prstGeom>
        </p:spPr>
        <p:txBody>
          <a:bodyPr lIns="0" tIns="0" rIns="0" bIns="0" rtlCol="0" anchor="t">
            <a:spAutoFit/>
          </a:bodyPr>
          <a:lstStyle/>
          <a:p>
            <a:pPr algn="ctr">
              <a:lnSpc>
                <a:spcPts val="2239"/>
              </a:lnSpc>
              <a:spcBef>
                <a:spcPct val="0"/>
              </a:spcBef>
            </a:pPr>
            <a:r>
              <a:rPr lang="en-US" sz="1599" spc="382">
                <a:solidFill>
                  <a:srgbClr val="000000"/>
                </a:solidFill>
                <a:latin typeface="Poppins Bold"/>
              </a:rPr>
              <a:t>PLATE MATE</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061561" y="5143500"/>
            <a:ext cx="3226439" cy="5143599"/>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473140" y="-299940"/>
            <a:ext cx="3514920" cy="411480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V="1">
            <a:off x="303681" y="-299940"/>
            <a:ext cx="3514920" cy="4114800"/>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43423" y="671990"/>
            <a:ext cx="1315877" cy="1652357"/>
          </a:xfrm>
          <a:prstGeom prst="rect">
            <a:avLst/>
          </a:prstGeom>
        </p:spPr>
      </p:pic>
      <p:sp>
        <p:nvSpPr>
          <p:cNvPr id="12" name="TextBox 12"/>
          <p:cNvSpPr txBox="1"/>
          <p:nvPr/>
        </p:nvSpPr>
        <p:spPr>
          <a:xfrm>
            <a:off x="4485589" y="5431879"/>
            <a:ext cx="9316822" cy="1328308"/>
          </a:xfrm>
          <a:prstGeom prst="rect">
            <a:avLst/>
          </a:prstGeom>
        </p:spPr>
        <p:txBody>
          <a:bodyPr lIns="0" tIns="0" rIns="0" bIns="0" rtlCol="0" anchor="t">
            <a:spAutoFit/>
          </a:bodyPr>
          <a:lstStyle/>
          <a:p>
            <a:pPr algn="ctr">
              <a:lnSpc>
                <a:spcPts val="10611"/>
              </a:lnSpc>
            </a:pPr>
            <a:r>
              <a:rPr lang="en-US" sz="8226">
                <a:solidFill>
                  <a:srgbClr val="7CB648"/>
                </a:solidFill>
                <a:latin typeface="Barlow Bold"/>
              </a:rPr>
              <a:t>FOR WATCHING</a:t>
            </a:r>
          </a:p>
        </p:txBody>
      </p:sp>
      <p:sp>
        <p:nvSpPr>
          <p:cNvPr id="13" name="TextBox 13"/>
          <p:cNvSpPr txBox="1"/>
          <p:nvPr/>
        </p:nvSpPr>
        <p:spPr>
          <a:xfrm>
            <a:off x="4485589" y="7187718"/>
            <a:ext cx="9316822" cy="835660"/>
          </a:xfrm>
          <a:prstGeom prst="rect">
            <a:avLst/>
          </a:prstGeom>
        </p:spPr>
        <p:txBody>
          <a:bodyPr lIns="0" tIns="0" rIns="0" bIns="0" rtlCol="0" anchor="t">
            <a:spAutoFit/>
          </a:bodyPr>
          <a:lstStyle/>
          <a:p>
            <a:pPr algn="ctr">
              <a:lnSpc>
                <a:spcPts val="2239"/>
              </a:lnSpc>
            </a:pPr>
            <a:r>
              <a:rPr lang="en-US" sz="1599">
                <a:solidFill>
                  <a:srgbClr val="201E1E"/>
                </a:solidFill>
                <a:latin typeface="Poppins Bold"/>
              </a:rPr>
              <a:t>WE PLEDGE ON OUR HONOR THAT WE HAVE NOT GIVEN OR RECEIVED ANY UNAUTHORIZED ASSISTANCEON THIS ASSIGNMENT</a:t>
            </a:r>
          </a:p>
          <a:p>
            <a:pPr algn="ctr">
              <a:lnSpc>
                <a:spcPts val="2239"/>
              </a:lnSpc>
              <a:spcBef>
                <a:spcPct val="0"/>
              </a:spcBef>
            </a:pPr>
            <a:endParaRPr lang="en-US" sz="1599">
              <a:solidFill>
                <a:srgbClr val="201E1E"/>
              </a:solidFill>
              <a:latin typeface="Poppins Bold"/>
            </a:endParaRP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671990"/>
            <a:ext cx="1315877" cy="16523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sp>
        <p:nvSpPr>
          <p:cNvPr id="3" name="TextBox 3"/>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grpSp>
        <p:nvGrpSpPr>
          <p:cNvPr id="4" name="Group 4"/>
          <p:cNvGrpSpPr>
            <a:grpSpLocks noChangeAspect="1"/>
          </p:cNvGrpSpPr>
          <p:nvPr/>
        </p:nvGrpSpPr>
        <p:grpSpPr>
          <a:xfrm>
            <a:off x="8566171" y="515658"/>
            <a:ext cx="9721829" cy="9732813"/>
            <a:chOff x="0" y="0"/>
            <a:chExt cx="5923280" cy="6207760"/>
          </a:xfrm>
        </p:grpSpPr>
        <p:sp>
          <p:nvSpPr>
            <p:cNvPr id="5" name="Freeform 5"/>
            <p:cNvSpPr/>
            <p:nvPr/>
          </p:nvSpPr>
          <p:spPr>
            <a:xfrm>
              <a:off x="-199390" y="-463550"/>
              <a:ext cx="6558280" cy="7156450"/>
            </a:xfrm>
            <a:custGeom>
              <a:avLst/>
              <a:gdLst/>
              <a:ahLst/>
              <a:cxnLst/>
              <a:rect l="l" t="t" r="r" b="b"/>
              <a:pathLst>
                <a:path w="6558280" h="7156450">
                  <a:moveTo>
                    <a:pt x="5264150" y="1882140"/>
                  </a:moveTo>
                  <a:cubicBezTo>
                    <a:pt x="5922010" y="2882900"/>
                    <a:pt x="6558280" y="5194300"/>
                    <a:pt x="5727700" y="6137910"/>
                  </a:cubicBezTo>
                  <a:cubicBezTo>
                    <a:pt x="4832350" y="7156450"/>
                    <a:pt x="3862070" y="6252210"/>
                    <a:pt x="1230630" y="6652260"/>
                  </a:cubicBezTo>
                  <a:cubicBezTo>
                    <a:pt x="156210" y="6816090"/>
                    <a:pt x="0" y="5829300"/>
                    <a:pt x="401320" y="4913630"/>
                  </a:cubicBezTo>
                  <a:cubicBezTo>
                    <a:pt x="802640" y="3997960"/>
                    <a:pt x="2546350" y="4484370"/>
                    <a:pt x="2632710" y="3597910"/>
                  </a:cubicBezTo>
                  <a:cubicBezTo>
                    <a:pt x="2776220" y="2112010"/>
                    <a:pt x="200660" y="1824990"/>
                    <a:pt x="1173480" y="880110"/>
                  </a:cubicBezTo>
                  <a:cubicBezTo>
                    <a:pt x="2082800" y="0"/>
                    <a:pt x="4419600" y="598170"/>
                    <a:pt x="5264150" y="1882140"/>
                  </a:cubicBezTo>
                  <a:close/>
                </a:path>
              </a:pathLst>
            </a:custGeom>
            <a:blipFill>
              <a:blip r:embed="rId4"/>
              <a:stretch>
                <a:fillRect l="-33537" r="-20785" b="-2363"/>
              </a:stretch>
            </a:blipFill>
          </p:spPr>
        </p:sp>
      </p:grpSp>
      <p:grpSp>
        <p:nvGrpSpPr>
          <p:cNvPr id="6" name="Group 6"/>
          <p:cNvGrpSpPr/>
          <p:nvPr/>
        </p:nvGrpSpPr>
        <p:grpSpPr>
          <a:xfrm>
            <a:off x="10460725" y="1620879"/>
            <a:ext cx="2811743" cy="281174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B648"/>
            </a:solidFill>
          </p:spPr>
        </p:sp>
      </p:grpSp>
      <p:grpSp>
        <p:nvGrpSpPr>
          <p:cNvPr id="8" name="Group 8"/>
          <p:cNvGrpSpPr/>
          <p:nvPr/>
        </p:nvGrpSpPr>
        <p:grpSpPr>
          <a:xfrm>
            <a:off x="10930786" y="2090940"/>
            <a:ext cx="1871621" cy="1871621"/>
            <a:chOff x="0" y="0"/>
            <a:chExt cx="2495495" cy="2495495"/>
          </a:xfrm>
        </p:grpSpPr>
        <p:sp>
          <p:nvSpPr>
            <p:cNvPr id="9" name="TextBox 9"/>
            <p:cNvSpPr txBox="1"/>
            <p:nvPr/>
          </p:nvSpPr>
          <p:spPr>
            <a:xfrm>
              <a:off x="798761" y="884820"/>
              <a:ext cx="897974" cy="640130"/>
            </a:xfrm>
            <a:prstGeom prst="rect">
              <a:avLst/>
            </a:prstGeom>
          </p:spPr>
          <p:txBody>
            <a:bodyPr lIns="0" tIns="0" rIns="0" bIns="0" rtlCol="0" anchor="t">
              <a:spAutoFit/>
            </a:bodyPr>
            <a:lstStyle/>
            <a:p>
              <a:pPr algn="ctr">
                <a:lnSpc>
                  <a:spcPts val="3826"/>
                </a:lnSpc>
              </a:pPr>
              <a:r>
                <a:rPr lang="en-US" sz="2733">
                  <a:solidFill>
                    <a:srgbClr val="FFFFFF"/>
                  </a:solidFill>
                  <a:latin typeface="Poppins Bold"/>
                </a:rPr>
                <a:t>77%</a:t>
              </a:r>
            </a:p>
          </p:txBody>
        </p:sp>
        <p:grpSp>
          <p:nvGrpSpPr>
            <p:cNvPr id="10" name="Group 10"/>
            <p:cNvGrpSpPr>
              <a:grpSpLocks noChangeAspect="1"/>
            </p:cNvGrpSpPr>
            <p:nvPr/>
          </p:nvGrpSpPr>
          <p:grpSpPr>
            <a:xfrm>
              <a:off x="0" y="0"/>
              <a:ext cx="2495495" cy="2495495"/>
              <a:chOff x="0" y="0"/>
              <a:chExt cx="2540000" cy="2540000"/>
            </a:xfrm>
          </p:grpSpPr>
          <p:sp>
            <p:nvSpPr>
              <p:cNvPr id="11" name="Freeform 1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FFFFFF"/>
              </a:solidFill>
            </p:spPr>
          </p:sp>
          <p:sp>
            <p:nvSpPr>
              <p:cNvPr id="12" name="Freeform 12"/>
              <p:cNvSpPr/>
              <p:nvPr/>
            </p:nvSpPr>
            <p:spPr>
              <a:xfrm>
                <a:off x="-1191" y="3328"/>
                <a:ext cx="2593411" cy="2564453"/>
              </a:xfrm>
              <a:custGeom>
                <a:avLst/>
                <a:gdLst/>
                <a:ahLst/>
                <a:cxnLst/>
                <a:rect l="l" t="t" r="r" b="b"/>
                <a:pathLst>
                  <a:path w="2593411" h="2564453">
                    <a:moveTo>
                      <a:pt x="1428157" y="6409"/>
                    </a:moveTo>
                    <a:cubicBezTo>
                      <a:pt x="2104223" y="90614"/>
                      <a:pt x="2593411" y="693270"/>
                      <a:pt x="2536799" y="1372204"/>
                    </a:cubicBezTo>
                    <a:cubicBezTo>
                      <a:pt x="2480186" y="2051138"/>
                      <a:pt x="1897944" y="2564454"/>
                      <a:pt x="1217268" y="2535527"/>
                    </a:cubicBezTo>
                    <a:cubicBezTo>
                      <a:pt x="536593" y="2506600"/>
                      <a:pt x="0" y="1945737"/>
                      <a:pt x="1193" y="1264448"/>
                    </a:cubicBezTo>
                    <a:cubicBezTo>
                      <a:pt x="1057" y="1214389"/>
                      <a:pt x="27715" y="1168083"/>
                      <a:pt x="71075" y="1143065"/>
                    </a:cubicBezTo>
                    <a:cubicBezTo>
                      <a:pt x="114434" y="1118046"/>
                      <a:pt x="167865" y="1118140"/>
                      <a:pt x="211136" y="1143310"/>
                    </a:cubicBezTo>
                    <a:cubicBezTo>
                      <a:pt x="254408" y="1168480"/>
                      <a:pt x="280904" y="1214879"/>
                      <a:pt x="280593" y="1264937"/>
                    </a:cubicBezTo>
                    <a:cubicBezTo>
                      <a:pt x="279662" y="1796342"/>
                      <a:pt x="698204" y="2233816"/>
                      <a:pt x="1229131" y="2256379"/>
                    </a:cubicBezTo>
                    <a:cubicBezTo>
                      <a:pt x="1760058" y="2278942"/>
                      <a:pt x="2214207" y="1878555"/>
                      <a:pt x="2258365" y="1348987"/>
                    </a:cubicBezTo>
                    <a:cubicBezTo>
                      <a:pt x="2302523" y="819419"/>
                      <a:pt x="1920956" y="349347"/>
                      <a:pt x="1393625" y="283667"/>
                    </a:cubicBezTo>
                    <a:cubicBezTo>
                      <a:pt x="1343922" y="277702"/>
                      <a:pt x="1301210" y="245600"/>
                      <a:pt x="1281662" y="199515"/>
                    </a:cubicBezTo>
                    <a:cubicBezTo>
                      <a:pt x="1262113" y="153430"/>
                      <a:pt x="1268717" y="100408"/>
                      <a:pt x="1298973" y="60527"/>
                    </a:cubicBezTo>
                    <a:cubicBezTo>
                      <a:pt x="1329228" y="20645"/>
                      <a:pt x="1378510" y="0"/>
                      <a:pt x="1428157" y="6409"/>
                    </a:cubicBezTo>
                    <a:close/>
                  </a:path>
                </a:pathLst>
              </a:custGeom>
              <a:solidFill>
                <a:srgbClr val="FAC72B"/>
              </a:solidFill>
            </p:spPr>
          </p:sp>
        </p:grpSp>
      </p:grpSp>
      <p:sp>
        <p:nvSpPr>
          <p:cNvPr id="13" name="TextBox 13"/>
          <p:cNvSpPr txBox="1"/>
          <p:nvPr/>
        </p:nvSpPr>
        <p:spPr>
          <a:xfrm>
            <a:off x="1655795" y="3004185"/>
            <a:ext cx="6535132" cy="1618615"/>
          </a:xfrm>
          <a:prstGeom prst="rect">
            <a:avLst/>
          </a:prstGeom>
        </p:spPr>
        <p:txBody>
          <a:bodyPr lIns="0" tIns="0" rIns="0" bIns="0" rtlCol="0" anchor="t">
            <a:spAutoFit/>
          </a:bodyPr>
          <a:lstStyle/>
          <a:p>
            <a:pPr>
              <a:lnSpc>
                <a:spcPts val="6380"/>
              </a:lnSpc>
            </a:pPr>
            <a:r>
              <a:rPr lang="en-US" sz="5500">
                <a:solidFill>
                  <a:srgbClr val="201E1E"/>
                </a:solidFill>
                <a:latin typeface="Barlow Bold"/>
              </a:rPr>
              <a:t>Welcome To Plate Mate</a:t>
            </a:r>
          </a:p>
        </p:txBody>
      </p:sp>
      <p:sp>
        <p:nvSpPr>
          <p:cNvPr id="14" name="TextBox 14"/>
          <p:cNvSpPr txBox="1"/>
          <p:nvPr/>
        </p:nvSpPr>
        <p:spPr>
          <a:xfrm>
            <a:off x="1989644" y="2094525"/>
            <a:ext cx="2933717" cy="50736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Healthy Meal Plan Delivery Service</a:t>
            </a:r>
          </a:p>
        </p:txBody>
      </p:sp>
      <p:sp>
        <p:nvSpPr>
          <p:cNvPr id="15" name="TextBox 15"/>
          <p:cNvSpPr txBox="1"/>
          <p:nvPr/>
        </p:nvSpPr>
        <p:spPr>
          <a:xfrm>
            <a:off x="1672647" y="5409338"/>
            <a:ext cx="5286471" cy="2478024"/>
          </a:xfrm>
          <a:prstGeom prst="rect">
            <a:avLst/>
          </a:prstGeom>
        </p:spPr>
        <p:txBody>
          <a:bodyPr lIns="0" tIns="0" rIns="0" bIns="0" rtlCol="0" anchor="t">
            <a:spAutoFit/>
          </a:bodyPr>
          <a:lstStyle/>
          <a:p>
            <a:pPr>
              <a:lnSpc>
                <a:spcPts val="2015"/>
              </a:lnSpc>
            </a:pPr>
            <a:r>
              <a:rPr lang="en-US" sz="1439">
                <a:solidFill>
                  <a:srgbClr val="201E1E"/>
                </a:solidFill>
                <a:latin typeface="Poppins"/>
              </a:rPr>
              <a:t>At Plate Mate, we believe that everyone should have access to healthy, delicious meals that fit their busy lifestyle. We source only the highest-quality ingredients, using local and organic products whenever possible, and prepare each meal with care and attention to detail. We are committed to providing personalized service and creating a seamless delivery experience for our customers, so they can focus on what matters most - enjoying great food and living their best life.</a:t>
            </a:r>
          </a:p>
          <a:p>
            <a:pPr>
              <a:lnSpc>
                <a:spcPts val="2015"/>
              </a:lnSpc>
              <a:spcBef>
                <a:spcPct val="0"/>
              </a:spcBef>
            </a:pPr>
            <a:endParaRPr lang="en-US" sz="1439">
              <a:solidFill>
                <a:srgbClr val="201E1E"/>
              </a:solidFill>
              <a:latin typeface="Poppins"/>
            </a:endParaRPr>
          </a:p>
        </p:txBody>
      </p:sp>
      <p:sp>
        <p:nvSpPr>
          <p:cNvPr id="16" name="TextBox 16"/>
          <p:cNvSpPr txBox="1"/>
          <p:nvPr/>
        </p:nvSpPr>
        <p:spPr>
          <a:xfrm>
            <a:off x="1862549" y="4784725"/>
            <a:ext cx="3187907" cy="358775"/>
          </a:xfrm>
          <a:prstGeom prst="rect">
            <a:avLst/>
          </a:prstGeom>
        </p:spPr>
        <p:txBody>
          <a:bodyPr lIns="0" tIns="0" rIns="0" bIns="0" rtlCol="0" anchor="t">
            <a:spAutoFit/>
          </a:bodyPr>
          <a:lstStyle/>
          <a:p>
            <a:pPr>
              <a:lnSpc>
                <a:spcPts val="2799"/>
              </a:lnSpc>
              <a:spcBef>
                <a:spcPct val="0"/>
              </a:spcBef>
            </a:pPr>
            <a:r>
              <a:rPr lang="en-US" sz="1999">
                <a:solidFill>
                  <a:srgbClr val="FAC72B"/>
                </a:solidFill>
                <a:latin typeface="Poppins Bold"/>
              </a:rPr>
              <a:t>Our Story</a:t>
            </a:r>
          </a:p>
        </p:txBody>
      </p:sp>
      <p:grpSp>
        <p:nvGrpSpPr>
          <p:cNvPr id="17" name="Group 17"/>
          <p:cNvGrpSpPr/>
          <p:nvPr/>
        </p:nvGrpSpPr>
        <p:grpSpPr>
          <a:xfrm>
            <a:off x="1672647" y="8102786"/>
            <a:ext cx="2326239" cy="750487"/>
            <a:chOff x="0" y="0"/>
            <a:chExt cx="1259693" cy="406400"/>
          </a:xfrm>
        </p:grpSpPr>
        <p:sp>
          <p:nvSpPr>
            <p:cNvPr id="18" name="Freeform 18"/>
            <p:cNvSpPr/>
            <p:nvPr/>
          </p:nvSpPr>
          <p:spPr>
            <a:xfrm>
              <a:off x="203200" y="-326"/>
              <a:ext cx="853293" cy="407051"/>
            </a:xfrm>
            <a:custGeom>
              <a:avLst/>
              <a:gdLst/>
              <a:ahLst/>
              <a:cxnLst/>
              <a:rect l="l" t="t" r="r" b="b"/>
              <a:pathLst>
                <a:path w="853293" h="407051">
                  <a:moveTo>
                    <a:pt x="853293" y="326"/>
                  </a:moveTo>
                  <a:cubicBezTo>
                    <a:pt x="780480" y="0"/>
                    <a:pt x="713059" y="38659"/>
                    <a:pt x="676558" y="101663"/>
                  </a:cubicBezTo>
                  <a:cubicBezTo>
                    <a:pt x="640057" y="164667"/>
                    <a:pt x="640057" y="242385"/>
                    <a:pt x="676558" y="305389"/>
                  </a:cubicBezTo>
                  <a:cubicBezTo>
                    <a:pt x="713059" y="368393"/>
                    <a:pt x="780480" y="407052"/>
                    <a:pt x="853293"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CB648"/>
            </a:solidFill>
          </p:spPr>
        </p:sp>
        <p:sp>
          <p:nvSpPr>
            <p:cNvPr id="19" name="TextBox 19"/>
            <p:cNvSpPr txBox="1"/>
            <p:nvPr/>
          </p:nvSpPr>
          <p:spPr>
            <a:xfrm>
              <a:off x="0" y="-57150"/>
              <a:ext cx="812800" cy="463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860483" y="8220594"/>
            <a:ext cx="514871" cy="51487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C72B"/>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23" name="Picture 2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89644" y="8354158"/>
            <a:ext cx="174043" cy="216080"/>
          </a:xfrm>
          <a:prstGeom prst="rect">
            <a:avLst/>
          </a:prstGeom>
        </p:spPr>
      </p:pic>
      <p:sp>
        <p:nvSpPr>
          <p:cNvPr id="24" name="TextBox 24"/>
          <p:cNvSpPr txBox="1"/>
          <p:nvPr/>
        </p:nvSpPr>
        <p:spPr>
          <a:xfrm>
            <a:off x="2492410" y="8325512"/>
            <a:ext cx="1506476" cy="283136"/>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Bold"/>
              </a:rPr>
              <a:t>Learn More</a:t>
            </a:r>
          </a:p>
        </p:txBody>
      </p:sp>
      <p:pic>
        <p:nvPicPr>
          <p:cNvPr id="25"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54158"/>
            <a:ext cx="1212481" cy="1932941"/>
          </a:xfrm>
          <a:prstGeom prst="rect">
            <a:avLst/>
          </a:prstGeom>
        </p:spPr>
      </p:pic>
      <p:pic>
        <p:nvPicPr>
          <p:cNvPr id="26" name="Picture 2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715771" y="6825673"/>
            <a:ext cx="1315877" cy="16523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24384000" cy="6858000"/>
          </a:xfrm>
        </p:grpSpPr>
        <p:pic>
          <p:nvPicPr>
            <p:cNvPr id="3" name="Picture 3"/>
            <p:cNvPicPr>
              <a:picLocks noChangeAspect="1"/>
            </p:cNvPicPr>
            <p:nvPr/>
          </p:nvPicPr>
          <p:blipFill>
            <a:blip r:embed="rId2"/>
            <a:srcRect t="25288" b="32576"/>
            <a:stretch>
              <a:fillRect/>
            </a:stretch>
          </p:blipFill>
          <p:spPr>
            <a:xfrm>
              <a:off x="0" y="0"/>
              <a:ext cx="24384000" cy="6858000"/>
            </a:xfrm>
            <a:prstGeom prst="rect">
              <a:avLst/>
            </a:prstGeom>
          </p:spPr>
        </p:pic>
      </p:grpSp>
      <p:sp>
        <p:nvSpPr>
          <p:cNvPr id="4" name="TextBox 4"/>
          <p:cNvSpPr txBox="1"/>
          <p:nvPr/>
        </p:nvSpPr>
        <p:spPr>
          <a:xfrm>
            <a:off x="4620002" y="2087455"/>
            <a:ext cx="9047995" cy="808990"/>
          </a:xfrm>
          <a:prstGeom prst="rect">
            <a:avLst/>
          </a:prstGeom>
        </p:spPr>
        <p:txBody>
          <a:bodyPr lIns="0" tIns="0" rIns="0" bIns="0" rtlCol="0" anchor="t">
            <a:spAutoFit/>
          </a:bodyPr>
          <a:lstStyle/>
          <a:p>
            <a:pPr algn="ctr">
              <a:lnSpc>
                <a:spcPts val="6380"/>
              </a:lnSpc>
            </a:pPr>
            <a:r>
              <a:rPr lang="en-US" sz="5500">
                <a:solidFill>
                  <a:srgbClr val="201E1E"/>
                </a:solidFill>
                <a:latin typeface="Barlow Bold"/>
              </a:rPr>
              <a:t> Our Mission</a:t>
            </a:r>
          </a:p>
        </p:txBody>
      </p:sp>
      <p:sp>
        <p:nvSpPr>
          <p:cNvPr id="5" name="TextBox 5"/>
          <p:cNvSpPr txBox="1"/>
          <p:nvPr/>
        </p:nvSpPr>
        <p:spPr>
          <a:xfrm>
            <a:off x="7677141" y="1709094"/>
            <a:ext cx="2933717" cy="259715"/>
          </a:xfrm>
          <a:prstGeom prst="rect">
            <a:avLst/>
          </a:prstGeom>
        </p:spPr>
        <p:txBody>
          <a:bodyPr lIns="0" tIns="0" rIns="0" bIns="0" rtlCol="0" anchor="t">
            <a:spAutoFit/>
          </a:bodyPr>
          <a:lstStyle/>
          <a:p>
            <a:pPr algn="ctr">
              <a:lnSpc>
                <a:spcPts val="1960"/>
              </a:lnSpc>
              <a:spcBef>
                <a:spcPct val="0"/>
              </a:spcBef>
            </a:pPr>
            <a:r>
              <a:rPr lang="en-US" sz="1400">
                <a:solidFill>
                  <a:srgbClr val="7CB648"/>
                </a:solidFill>
                <a:latin typeface="Poppins"/>
              </a:rPr>
              <a:t>Plate Mate</a:t>
            </a:r>
          </a:p>
        </p:txBody>
      </p:sp>
      <p:grpSp>
        <p:nvGrpSpPr>
          <p:cNvPr id="6" name="Group 6"/>
          <p:cNvGrpSpPr/>
          <p:nvPr/>
        </p:nvGrpSpPr>
        <p:grpSpPr>
          <a:xfrm>
            <a:off x="2755611" y="3486846"/>
            <a:ext cx="12776778" cy="3249203"/>
            <a:chOff x="0" y="0"/>
            <a:chExt cx="3053661" cy="776562"/>
          </a:xfrm>
        </p:grpSpPr>
        <p:sp>
          <p:nvSpPr>
            <p:cNvPr id="7" name="Freeform 7"/>
            <p:cNvSpPr/>
            <p:nvPr/>
          </p:nvSpPr>
          <p:spPr>
            <a:xfrm>
              <a:off x="0" y="0"/>
              <a:ext cx="3053661" cy="776562"/>
            </a:xfrm>
            <a:custGeom>
              <a:avLst/>
              <a:gdLst/>
              <a:ahLst/>
              <a:cxnLst/>
              <a:rect l="l" t="t" r="r" b="b"/>
              <a:pathLst>
                <a:path w="3053661" h="776562">
                  <a:moveTo>
                    <a:pt x="30903" y="0"/>
                  </a:moveTo>
                  <a:lnTo>
                    <a:pt x="3022758" y="0"/>
                  </a:lnTo>
                  <a:cubicBezTo>
                    <a:pt x="3039825" y="0"/>
                    <a:pt x="3053661" y="13836"/>
                    <a:pt x="3053661" y="30903"/>
                  </a:cubicBezTo>
                  <a:lnTo>
                    <a:pt x="3053661" y="745660"/>
                  </a:lnTo>
                  <a:cubicBezTo>
                    <a:pt x="3053661" y="762727"/>
                    <a:pt x="3039825" y="776562"/>
                    <a:pt x="3022758" y="776562"/>
                  </a:cubicBezTo>
                  <a:lnTo>
                    <a:pt x="30903" y="776562"/>
                  </a:lnTo>
                  <a:cubicBezTo>
                    <a:pt x="13836" y="776562"/>
                    <a:pt x="0" y="762727"/>
                    <a:pt x="0" y="745660"/>
                  </a:cubicBezTo>
                  <a:lnTo>
                    <a:pt x="0" y="30903"/>
                  </a:lnTo>
                  <a:cubicBezTo>
                    <a:pt x="0" y="13836"/>
                    <a:pt x="13836" y="0"/>
                    <a:pt x="30903" y="0"/>
                  </a:cubicBezTo>
                  <a:close/>
                </a:path>
              </a:pathLst>
            </a:custGeom>
            <a:solidFill>
              <a:srgbClr val="7CB648"/>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7483192" y="6200243"/>
            <a:ext cx="3321615" cy="1071614"/>
            <a:chOff x="0" y="0"/>
            <a:chExt cx="1259693" cy="406400"/>
          </a:xfrm>
        </p:grpSpPr>
        <p:sp>
          <p:nvSpPr>
            <p:cNvPr id="10" name="Freeform 10"/>
            <p:cNvSpPr/>
            <p:nvPr/>
          </p:nvSpPr>
          <p:spPr>
            <a:xfrm>
              <a:off x="203200" y="-326"/>
              <a:ext cx="853293" cy="407051"/>
            </a:xfrm>
            <a:custGeom>
              <a:avLst/>
              <a:gdLst/>
              <a:ahLst/>
              <a:cxnLst/>
              <a:rect l="l" t="t" r="r" b="b"/>
              <a:pathLst>
                <a:path w="853293" h="407051">
                  <a:moveTo>
                    <a:pt x="853293" y="326"/>
                  </a:moveTo>
                  <a:cubicBezTo>
                    <a:pt x="780480" y="0"/>
                    <a:pt x="713059" y="38659"/>
                    <a:pt x="676558" y="101663"/>
                  </a:cubicBezTo>
                  <a:cubicBezTo>
                    <a:pt x="640057" y="164667"/>
                    <a:pt x="640057" y="242385"/>
                    <a:pt x="676558" y="305389"/>
                  </a:cubicBezTo>
                  <a:cubicBezTo>
                    <a:pt x="713059" y="368393"/>
                    <a:pt x="780480" y="407052"/>
                    <a:pt x="853293"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AC72B"/>
            </a:solidFill>
          </p:spPr>
        </p:sp>
        <p:sp>
          <p:nvSpPr>
            <p:cNvPr id="11" name="TextBox 11"/>
            <p:cNvSpPr txBox="1"/>
            <p:nvPr/>
          </p:nvSpPr>
          <p:spPr>
            <a:xfrm>
              <a:off x="0" y="-57150"/>
              <a:ext cx="812800" cy="463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666355" y="6368460"/>
            <a:ext cx="735179" cy="735179"/>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09687" y="6581780"/>
            <a:ext cx="248514" cy="308539"/>
          </a:xfrm>
          <a:prstGeom prst="rect">
            <a:avLst/>
          </a:prstGeom>
        </p:spPr>
      </p:pic>
      <p:sp>
        <p:nvSpPr>
          <p:cNvPr id="16" name="TextBox 16"/>
          <p:cNvSpPr txBox="1"/>
          <p:nvPr/>
        </p:nvSpPr>
        <p:spPr>
          <a:xfrm>
            <a:off x="8653724" y="6501233"/>
            <a:ext cx="2151083" cy="402958"/>
          </a:xfrm>
          <a:prstGeom prst="rect">
            <a:avLst/>
          </a:prstGeom>
        </p:spPr>
        <p:txBody>
          <a:bodyPr lIns="0" tIns="0" rIns="0" bIns="0" rtlCol="0" anchor="t">
            <a:spAutoFit/>
          </a:bodyPr>
          <a:lstStyle/>
          <a:p>
            <a:pPr>
              <a:lnSpc>
                <a:spcPts val="3198"/>
              </a:lnSpc>
              <a:spcBef>
                <a:spcPct val="0"/>
              </a:spcBef>
            </a:pPr>
            <a:r>
              <a:rPr lang="en-US" sz="2284">
                <a:solidFill>
                  <a:srgbClr val="FFFFFF"/>
                </a:solidFill>
                <a:latin typeface="Poppins Bold"/>
              </a:rPr>
              <a:t>Learn More</a:t>
            </a:r>
          </a:p>
        </p:txBody>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flipV="1">
            <a:off x="226559" y="-222818"/>
            <a:ext cx="2611149" cy="3056785"/>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65158" y="499205"/>
            <a:ext cx="977533" cy="1227495"/>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5454033" y="-222818"/>
            <a:ext cx="2611149" cy="3056785"/>
          </a:xfrm>
          <a:prstGeom prst="rect">
            <a:avLst/>
          </a:prstGeom>
        </p:spPr>
      </p:pic>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46271" y="499205"/>
            <a:ext cx="977533" cy="1227495"/>
          </a:xfrm>
          <a:prstGeom prst="rect">
            <a:avLst/>
          </a:prstGeom>
        </p:spPr>
      </p:pic>
      <p:sp>
        <p:nvSpPr>
          <p:cNvPr id="21" name="TextBox 21"/>
          <p:cNvSpPr txBox="1"/>
          <p:nvPr/>
        </p:nvSpPr>
        <p:spPr>
          <a:xfrm>
            <a:off x="3696095" y="4161572"/>
            <a:ext cx="10720267" cy="1542526"/>
          </a:xfrm>
          <a:prstGeom prst="rect">
            <a:avLst/>
          </a:prstGeom>
        </p:spPr>
        <p:txBody>
          <a:bodyPr lIns="0" tIns="0" rIns="0" bIns="0" rtlCol="0" anchor="t">
            <a:spAutoFit/>
          </a:bodyPr>
          <a:lstStyle/>
          <a:p>
            <a:pPr algn="ctr">
              <a:lnSpc>
                <a:spcPts val="2409"/>
              </a:lnSpc>
            </a:pPr>
            <a:r>
              <a:rPr lang="en-US" sz="1721">
                <a:solidFill>
                  <a:srgbClr val="FFFFFF"/>
                </a:solidFill>
                <a:latin typeface="Poppins Italics"/>
              </a:rPr>
              <a:t>Our Mission is to create a relational database system for Plate Mate to store transactional and operational data related to orders and deliveries, customer accounts, subscriptions accounts, subscription plans, supplier information such as vendors, products, meals, orders and delivery information all in one place. </a:t>
            </a:r>
          </a:p>
          <a:p>
            <a:pPr algn="ctr">
              <a:lnSpc>
                <a:spcPts val="2651"/>
              </a:lnSpc>
              <a:spcBef>
                <a:spcPct val="0"/>
              </a:spcBef>
            </a:pPr>
            <a:endParaRPr lang="en-US" sz="1721">
              <a:solidFill>
                <a:srgbClr val="FFFFFF"/>
              </a:solidFill>
              <a:latin typeface="Poppins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25287">
            <a:off x="9635215" y="1138029"/>
            <a:ext cx="13307512" cy="8734567"/>
          </a:xfrm>
          <a:prstGeom prst="rect">
            <a:avLst/>
          </a:prstGeom>
        </p:spPr>
      </p:pic>
      <p:grpSp>
        <p:nvGrpSpPr>
          <p:cNvPr id="4" name="Group 4"/>
          <p:cNvGrpSpPr>
            <a:grpSpLocks noChangeAspect="1"/>
          </p:cNvGrpSpPr>
          <p:nvPr/>
        </p:nvGrpSpPr>
        <p:grpSpPr>
          <a:xfrm>
            <a:off x="9509966" y="1028700"/>
            <a:ext cx="9845412" cy="8229600"/>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6"/>
              <a:stretch>
                <a:fillRect r="-10472" b="-355"/>
              </a:stretch>
            </a:blipFill>
          </p:spPr>
        </p:sp>
      </p:grpSp>
      <p:sp>
        <p:nvSpPr>
          <p:cNvPr id="6" name="TextBox 6"/>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7" name="TextBox 7"/>
          <p:cNvSpPr txBox="1"/>
          <p:nvPr/>
        </p:nvSpPr>
        <p:spPr>
          <a:xfrm>
            <a:off x="1922969" y="2474085"/>
            <a:ext cx="5827141"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Mission Objectives</a:t>
            </a:r>
          </a:p>
        </p:txBody>
      </p:sp>
      <p:sp>
        <p:nvSpPr>
          <p:cNvPr id="8" name="TextBox 8"/>
          <p:cNvSpPr txBox="1"/>
          <p:nvPr/>
        </p:nvSpPr>
        <p:spPr>
          <a:xfrm>
            <a:off x="1922969" y="2095723"/>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9" name="TextBox 9"/>
          <p:cNvSpPr txBox="1"/>
          <p:nvPr/>
        </p:nvSpPr>
        <p:spPr>
          <a:xfrm>
            <a:off x="2668317" y="3746080"/>
            <a:ext cx="5295607" cy="1111885"/>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data for individual customers such as customer accounts, past orders, subscription accounts, contact information.</a:t>
            </a:r>
          </a:p>
          <a:p>
            <a:pPr>
              <a:lnSpc>
                <a:spcPts val="2239"/>
              </a:lnSpc>
              <a:spcBef>
                <a:spcPct val="0"/>
              </a:spcBef>
            </a:pPr>
            <a:endParaRPr lang="en-US" sz="1599">
              <a:solidFill>
                <a:srgbClr val="201E1E"/>
              </a:solidFill>
              <a:latin typeface="Poppins"/>
            </a:endParaRPr>
          </a:p>
        </p:txBody>
      </p:sp>
      <p:sp>
        <p:nvSpPr>
          <p:cNvPr id="10" name="TextBox 10"/>
          <p:cNvSpPr txBox="1"/>
          <p:nvPr/>
        </p:nvSpPr>
        <p:spPr>
          <a:xfrm>
            <a:off x="1748567" y="3659067"/>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01</a:t>
            </a:r>
          </a:p>
        </p:txBody>
      </p:sp>
      <p:sp>
        <p:nvSpPr>
          <p:cNvPr id="11" name="TextBox 11"/>
          <p:cNvSpPr txBox="1"/>
          <p:nvPr/>
        </p:nvSpPr>
        <p:spPr>
          <a:xfrm>
            <a:off x="2670123" y="4858282"/>
            <a:ext cx="5293801" cy="1388110"/>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data for individual subscriber accounts such as subscriber identification, subscription plant types, cost and date of enrollment in each plan.</a:t>
            </a:r>
          </a:p>
          <a:p>
            <a:pPr>
              <a:lnSpc>
                <a:spcPts val="2239"/>
              </a:lnSpc>
              <a:spcBef>
                <a:spcPct val="0"/>
              </a:spcBef>
            </a:pPr>
            <a:endParaRPr lang="en-US" sz="1599">
              <a:solidFill>
                <a:srgbClr val="201E1E"/>
              </a:solidFill>
              <a:latin typeface="Poppins"/>
            </a:endParaRPr>
          </a:p>
        </p:txBody>
      </p:sp>
      <p:sp>
        <p:nvSpPr>
          <p:cNvPr id="12" name="TextBox 12"/>
          <p:cNvSpPr txBox="1"/>
          <p:nvPr/>
        </p:nvSpPr>
        <p:spPr>
          <a:xfrm>
            <a:off x="1724821" y="4838545"/>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02</a:t>
            </a:r>
          </a:p>
        </p:txBody>
      </p:sp>
      <p:grpSp>
        <p:nvGrpSpPr>
          <p:cNvPr id="13" name="Group 13"/>
          <p:cNvGrpSpPr/>
          <p:nvPr/>
        </p:nvGrpSpPr>
        <p:grpSpPr>
          <a:xfrm>
            <a:off x="13692336" y="6527388"/>
            <a:ext cx="2362335" cy="236233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C72B"/>
            </a:solidFill>
          </p:spPr>
        </p:sp>
      </p:grpSp>
      <p:sp>
        <p:nvSpPr>
          <p:cNvPr id="15" name="TextBox 15"/>
          <p:cNvSpPr txBox="1"/>
          <p:nvPr/>
        </p:nvSpPr>
        <p:spPr>
          <a:xfrm>
            <a:off x="13983698" y="7304141"/>
            <a:ext cx="1779612" cy="611540"/>
          </a:xfrm>
          <a:prstGeom prst="rect">
            <a:avLst/>
          </a:prstGeom>
        </p:spPr>
        <p:txBody>
          <a:bodyPr lIns="0" tIns="0" rIns="0" bIns="0" rtlCol="0" anchor="t">
            <a:spAutoFit/>
          </a:bodyPr>
          <a:lstStyle/>
          <a:p>
            <a:pPr algn="ctr">
              <a:lnSpc>
                <a:spcPts val="4267"/>
              </a:lnSpc>
            </a:pPr>
            <a:r>
              <a:rPr lang="en-US" sz="4267">
                <a:solidFill>
                  <a:srgbClr val="FFFFFF"/>
                </a:solidFill>
                <a:latin typeface="Poppins Bold"/>
              </a:rPr>
              <a:t>100%</a:t>
            </a:r>
          </a:p>
        </p:txBody>
      </p:sp>
      <p:sp>
        <p:nvSpPr>
          <p:cNvPr id="16" name="TextBox 16"/>
          <p:cNvSpPr txBox="1"/>
          <p:nvPr/>
        </p:nvSpPr>
        <p:spPr>
          <a:xfrm>
            <a:off x="13983698" y="7867935"/>
            <a:ext cx="1779612" cy="2832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Poppins"/>
              </a:rPr>
              <a:t>Natural</a:t>
            </a:r>
          </a:p>
        </p:txBody>
      </p:sp>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54158"/>
            <a:ext cx="1212481" cy="1932941"/>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8852028" y="1529185"/>
            <a:ext cx="1315877" cy="1652357"/>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10105384" y="8041864"/>
            <a:ext cx="753736" cy="946473"/>
          </a:xfrm>
          <a:prstGeom prst="rect">
            <a:avLst/>
          </a:prstGeom>
        </p:spPr>
      </p:pic>
      <p:sp>
        <p:nvSpPr>
          <p:cNvPr id="20" name="TextBox 20"/>
          <p:cNvSpPr txBox="1"/>
          <p:nvPr/>
        </p:nvSpPr>
        <p:spPr>
          <a:xfrm>
            <a:off x="1724821" y="6097006"/>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03</a:t>
            </a:r>
          </a:p>
        </p:txBody>
      </p:sp>
      <p:sp>
        <p:nvSpPr>
          <p:cNvPr id="21" name="TextBox 21"/>
          <p:cNvSpPr txBox="1"/>
          <p:nvPr/>
        </p:nvSpPr>
        <p:spPr>
          <a:xfrm>
            <a:off x="1724821" y="7529910"/>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04</a:t>
            </a:r>
          </a:p>
        </p:txBody>
      </p:sp>
      <p:sp>
        <p:nvSpPr>
          <p:cNvPr id="22" name="TextBox 22"/>
          <p:cNvSpPr txBox="1"/>
          <p:nvPr/>
        </p:nvSpPr>
        <p:spPr>
          <a:xfrm>
            <a:off x="2593892" y="6198767"/>
            <a:ext cx="5491948" cy="1111885"/>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information pertaining to subscription plan types such as cost of weekly, bi-weekly and monthly subscription types.</a:t>
            </a:r>
          </a:p>
          <a:p>
            <a:pPr>
              <a:lnSpc>
                <a:spcPts val="2239"/>
              </a:lnSpc>
              <a:spcBef>
                <a:spcPct val="0"/>
              </a:spcBef>
            </a:pPr>
            <a:endParaRPr lang="en-US" sz="1599">
              <a:solidFill>
                <a:srgbClr val="201E1E"/>
              </a:solidFill>
              <a:latin typeface="Poppins"/>
            </a:endParaRPr>
          </a:p>
        </p:txBody>
      </p:sp>
      <p:sp>
        <p:nvSpPr>
          <p:cNvPr id="23" name="TextBox 23"/>
          <p:cNvSpPr txBox="1"/>
          <p:nvPr/>
        </p:nvSpPr>
        <p:spPr>
          <a:xfrm>
            <a:off x="2593892" y="7660931"/>
            <a:ext cx="5888110" cy="1388110"/>
          </a:xfrm>
          <a:prstGeom prst="rect">
            <a:avLst/>
          </a:prstGeom>
        </p:spPr>
        <p:txBody>
          <a:bodyPr lIns="0" tIns="0" rIns="0" bIns="0" rtlCol="0" anchor="t">
            <a:spAutoFit/>
          </a:bodyPr>
          <a:lstStyle/>
          <a:p>
            <a:pPr>
              <a:lnSpc>
                <a:spcPts val="2239"/>
              </a:lnSpc>
            </a:pPr>
            <a:r>
              <a:rPr lang="en-US" sz="1599">
                <a:solidFill>
                  <a:srgbClr val="201E1E"/>
                </a:solidFill>
                <a:latin typeface="Poppins"/>
              </a:rPr>
              <a:t>The system will track all order transactions and maintain data related to each order such as order numbers, order items, order dates, and delivery information.</a:t>
            </a:r>
          </a:p>
          <a:p>
            <a:pPr>
              <a:lnSpc>
                <a:spcPts val="2239"/>
              </a:lnSpc>
            </a:pPr>
            <a:endParaRPr lang="en-US" sz="1599">
              <a:solidFill>
                <a:srgbClr val="201E1E"/>
              </a:solidFill>
              <a:latin typeface="Poppins"/>
            </a:endParaRPr>
          </a:p>
          <a:p>
            <a:pPr>
              <a:lnSpc>
                <a:spcPts val="2239"/>
              </a:lnSpc>
              <a:spcBef>
                <a:spcPct val="0"/>
              </a:spcBef>
            </a:pPr>
            <a:endParaRPr lang="en-US" sz="1599">
              <a:solidFill>
                <a:srgbClr val="201E1E"/>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25287">
            <a:off x="9635215" y="1138029"/>
            <a:ext cx="13307512" cy="8734567"/>
          </a:xfrm>
          <a:prstGeom prst="rect">
            <a:avLst/>
          </a:prstGeom>
        </p:spPr>
      </p:pic>
      <p:grpSp>
        <p:nvGrpSpPr>
          <p:cNvPr id="4" name="Group 4"/>
          <p:cNvGrpSpPr>
            <a:grpSpLocks noChangeAspect="1"/>
          </p:cNvGrpSpPr>
          <p:nvPr/>
        </p:nvGrpSpPr>
        <p:grpSpPr>
          <a:xfrm>
            <a:off x="9509966" y="1028700"/>
            <a:ext cx="9845412" cy="8229600"/>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6"/>
              <a:stretch>
                <a:fillRect r="-10472" b="-355"/>
              </a:stretch>
            </a:blipFill>
          </p:spPr>
        </p:sp>
      </p:grpSp>
      <p:sp>
        <p:nvSpPr>
          <p:cNvPr id="6" name="TextBox 6"/>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7" name="TextBox 7"/>
          <p:cNvSpPr txBox="1"/>
          <p:nvPr/>
        </p:nvSpPr>
        <p:spPr>
          <a:xfrm>
            <a:off x="1922969" y="2474085"/>
            <a:ext cx="5827141"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Mission Objectives</a:t>
            </a:r>
          </a:p>
        </p:txBody>
      </p:sp>
      <p:sp>
        <p:nvSpPr>
          <p:cNvPr id="8" name="TextBox 8"/>
          <p:cNvSpPr txBox="1"/>
          <p:nvPr/>
        </p:nvSpPr>
        <p:spPr>
          <a:xfrm>
            <a:off x="1922969" y="2095723"/>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9" name="TextBox 9"/>
          <p:cNvSpPr txBox="1"/>
          <p:nvPr/>
        </p:nvSpPr>
        <p:spPr>
          <a:xfrm>
            <a:off x="2668317" y="3746080"/>
            <a:ext cx="5295607" cy="1388110"/>
          </a:xfrm>
          <a:prstGeom prst="rect">
            <a:avLst/>
          </a:prstGeom>
        </p:spPr>
        <p:txBody>
          <a:bodyPr lIns="0" tIns="0" rIns="0" bIns="0" rtlCol="0" anchor="t">
            <a:spAutoFit/>
          </a:bodyPr>
          <a:lstStyle/>
          <a:p>
            <a:pPr>
              <a:lnSpc>
                <a:spcPts val="2239"/>
              </a:lnSpc>
            </a:pPr>
            <a:r>
              <a:rPr lang="en-US" sz="1599">
                <a:solidFill>
                  <a:srgbClr val="201E1E"/>
                </a:solidFill>
                <a:latin typeface="Poppins"/>
              </a:rPr>
              <a:t>The system will track delivery data such as driver information, delivery date, meals delivered, and customer account associated with delivery.</a:t>
            </a:r>
          </a:p>
          <a:p>
            <a:pPr>
              <a:lnSpc>
                <a:spcPts val="2239"/>
              </a:lnSpc>
            </a:pPr>
            <a:endParaRPr lang="en-US" sz="1599">
              <a:solidFill>
                <a:srgbClr val="201E1E"/>
              </a:solidFill>
              <a:latin typeface="Poppins"/>
            </a:endParaRPr>
          </a:p>
          <a:p>
            <a:pPr>
              <a:lnSpc>
                <a:spcPts val="2239"/>
              </a:lnSpc>
              <a:spcBef>
                <a:spcPct val="0"/>
              </a:spcBef>
            </a:pPr>
            <a:endParaRPr lang="en-US" sz="1599">
              <a:solidFill>
                <a:srgbClr val="201E1E"/>
              </a:solidFill>
              <a:latin typeface="Poppins"/>
            </a:endParaRPr>
          </a:p>
        </p:txBody>
      </p:sp>
      <p:sp>
        <p:nvSpPr>
          <p:cNvPr id="10" name="TextBox 10"/>
          <p:cNvSpPr txBox="1"/>
          <p:nvPr/>
        </p:nvSpPr>
        <p:spPr>
          <a:xfrm>
            <a:off x="1748567" y="3659067"/>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05</a:t>
            </a:r>
          </a:p>
        </p:txBody>
      </p:sp>
      <p:sp>
        <p:nvSpPr>
          <p:cNvPr id="11" name="TextBox 11"/>
          <p:cNvSpPr txBox="1"/>
          <p:nvPr/>
        </p:nvSpPr>
        <p:spPr>
          <a:xfrm>
            <a:off x="2670123" y="4858282"/>
            <a:ext cx="5293801" cy="1388110"/>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meal information such as vegan ,vegetarian, and gluten free meal types, as well as products used in the meals.</a:t>
            </a:r>
          </a:p>
          <a:p>
            <a:pPr>
              <a:lnSpc>
                <a:spcPts val="2239"/>
              </a:lnSpc>
            </a:pPr>
            <a:endParaRPr lang="en-US" sz="1599">
              <a:solidFill>
                <a:srgbClr val="201E1E"/>
              </a:solidFill>
              <a:latin typeface="Poppins"/>
            </a:endParaRPr>
          </a:p>
          <a:p>
            <a:pPr>
              <a:lnSpc>
                <a:spcPts val="2239"/>
              </a:lnSpc>
              <a:spcBef>
                <a:spcPct val="0"/>
              </a:spcBef>
            </a:pPr>
            <a:endParaRPr lang="en-US" sz="1599">
              <a:solidFill>
                <a:srgbClr val="201E1E"/>
              </a:solidFill>
              <a:latin typeface="Poppins"/>
            </a:endParaRPr>
          </a:p>
        </p:txBody>
      </p:sp>
      <p:sp>
        <p:nvSpPr>
          <p:cNvPr id="12" name="TextBox 12"/>
          <p:cNvSpPr txBox="1"/>
          <p:nvPr/>
        </p:nvSpPr>
        <p:spPr>
          <a:xfrm>
            <a:off x="1724821" y="4838545"/>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06</a:t>
            </a:r>
          </a:p>
        </p:txBody>
      </p:sp>
      <p:grpSp>
        <p:nvGrpSpPr>
          <p:cNvPr id="13" name="Group 13"/>
          <p:cNvGrpSpPr/>
          <p:nvPr/>
        </p:nvGrpSpPr>
        <p:grpSpPr>
          <a:xfrm>
            <a:off x="13692336" y="6527388"/>
            <a:ext cx="2362335" cy="236233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C72B"/>
            </a:solidFill>
          </p:spPr>
        </p:sp>
      </p:grpSp>
      <p:sp>
        <p:nvSpPr>
          <p:cNvPr id="15" name="TextBox 15"/>
          <p:cNvSpPr txBox="1"/>
          <p:nvPr/>
        </p:nvSpPr>
        <p:spPr>
          <a:xfrm>
            <a:off x="13983698" y="7304141"/>
            <a:ext cx="1779612" cy="611540"/>
          </a:xfrm>
          <a:prstGeom prst="rect">
            <a:avLst/>
          </a:prstGeom>
        </p:spPr>
        <p:txBody>
          <a:bodyPr lIns="0" tIns="0" rIns="0" bIns="0" rtlCol="0" anchor="t">
            <a:spAutoFit/>
          </a:bodyPr>
          <a:lstStyle/>
          <a:p>
            <a:pPr algn="ctr">
              <a:lnSpc>
                <a:spcPts val="4267"/>
              </a:lnSpc>
            </a:pPr>
            <a:r>
              <a:rPr lang="en-US" sz="4267">
                <a:solidFill>
                  <a:srgbClr val="FFFFFF"/>
                </a:solidFill>
                <a:latin typeface="Poppins Bold"/>
              </a:rPr>
              <a:t>100%</a:t>
            </a:r>
          </a:p>
        </p:txBody>
      </p:sp>
      <p:sp>
        <p:nvSpPr>
          <p:cNvPr id="16" name="TextBox 16"/>
          <p:cNvSpPr txBox="1"/>
          <p:nvPr/>
        </p:nvSpPr>
        <p:spPr>
          <a:xfrm>
            <a:off x="13983698" y="7867935"/>
            <a:ext cx="1779612" cy="2832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Poppins"/>
              </a:rPr>
              <a:t>Natural</a:t>
            </a:r>
          </a:p>
        </p:txBody>
      </p:sp>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54158"/>
            <a:ext cx="1212481" cy="1932941"/>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8852028" y="1529185"/>
            <a:ext cx="1315877" cy="1652357"/>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10105384" y="8041864"/>
            <a:ext cx="753736" cy="946473"/>
          </a:xfrm>
          <a:prstGeom prst="rect">
            <a:avLst/>
          </a:prstGeom>
        </p:spPr>
      </p:pic>
      <p:sp>
        <p:nvSpPr>
          <p:cNvPr id="20" name="TextBox 20"/>
          <p:cNvSpPr txBox="1"/>
          <p:nvPr/>
        </p:nvSpPr>
        <p:spPr>
          <a:xfrm>
            <a:off x="1724821" y="6097006"/>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07</a:t>
            </a:r>
          </a:p>
        </p:txBody>
      </p:sp>
      <p:sp>
        <p:nvSpPr>
          <p:cNvPr id="21" name="TextBox 21"/>
          <p:cNvSpPr txBox="1"/>
          <p:nvPr/>
        </p:nvSpPr>
        <p:spPr>
          <a:xfrm>
            <a:off x="1724821" y="7529910"/>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08</a:t>
            </a:r>
          </a:p>
        </p:txBody>
      </p:sp>
      <p:sp>
        <p:nvSpPr>
          <p:cNvPr id="22" name="TextBox 22"/>
          <p:cNvSpPr txBox="1"/>
          <p:nvPr/>
        </p:nvSpPr>
        <p:spPr>
          <a:xfrm>
            <a:off x="2593892" y="6198767"/>
            <a:ext cx="5491948"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vendor contact information and track products supplied by each vendor.</a:t>
            </a:r>
          </a:p>
          <a:p>
            <a:pPr>
              <a:lnSpc>
                <a:spcPts val="2239"/>
              </a:lnSpc>
              <a:spcBef>
                <a:spcPct val="0"/>
              </a:spcBef>
            </a:pPr>
            <a:endParaRPr lang="en-US" sz="1599">
              <a:solidFill>
                <a:srgbClr val="201E1E"/>
              </a:solidFill>
              <a:latin typeface="Poppins"/>
            </a:endParaRPr>
          </a:p>
        </p:txBody>
      </p:sp>
      <p:sp>
        <p:nvSpPr>
          <p:cNvPr id="23" name="TextBox 23"/>
          <p:cNvSpPr txBox="1"/>
          <p:nvPr/>
        </p:nvSpPr>
        <p:spPr>
          <a:xfrm>
            <a:off x="2593892" y="7660931"/>
            <a:ext cx="5888110"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The database will store products such as product name, price  and supplier.</a:t>
            </a:r>
          </a:p>
          <a:p>
            <a:pPr>
              <a:lnSpc>
                <a:spcPts val="2239"/>
              </a:lnSpc>
              <a:spcBef>
                <a:spcPct val="0"/>
              </a:spcBef>
            </a:pPr>
            <a:endParaRPr lang="en-US" sz="1599">
              <a:solidFill>
                <a:srgbClr val="201E1E"/>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sp>
        <p:nvSpPr>
          <p:cNvPr id="3" name="TextBox 3"/>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0" y="880534"/>
            <a:ext cx="8035136" cy="9406466"/>
          </a:xfrm>
          <a:prstGeom prst="rect">
            <a:avLst/>
          </a:prstGeom>
        </p:spPr>
      </p:pic>
      <p:grpSp>
        <p:nvGrpSpPr>
          <p:cNvPr id="5" name="Group 5"/>
          <p:cNvGrpSpPr>
            <a:grpSpLocks noChangeAspect="1"/>
          </p:cNvGrpSpPr>
          <p:nvPr/>
        </p:nvGrpSpPr>
        <p:grpSpPr>
          <a:xfrm>
            <a:off x="714444" y="1234641"/>
            <a:ext cx="6606248" cy="6737985"/>
            <a:chOff x="0" y="0"/>
            <a:chExt cx="6050280" cy="6170930"/>
          </a:xfrm>
        </p:grpSpPr>
        <p:sp>
          <p:nvSpPr>
            <p:cNvPr id="6" name="Freeform 6"/>
            <p:cNvSpPr/>
            <p:nvPr/>
          </p:nvSpPr>
          <p:spPr>
            <a:xfrm>
              <a:off x="-490220" y="-706120"/>
              <a:ext cx="6901180" cy="7377431"/>
            </a:xfrm>
            <a:custGeom>
              <a:avLst/>
              <a:gdLst/>
              <a:ahLst/>
              <a:cxnLst/>
              <a:rect l="l" t="t" r="r" b="b"/>
              <a:pathLst>
                <a:path w="6901180" h="7377431">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1"/>
                    <a:pt x="2721610" y="6808470"/>
                  </a:cubicBezTo>
                  <a:close/>
                </a:path>
              </a:pathLst>
            </a:custGeom>
            <a:blipFill>
              <a:blip r:embed="rId6"/>
              <a:stretch>
                <a:fillRect l="-15113" r="-28017"/>
              </a:stretch>
            </a:blipFill>
          </p:spPr>
        </p:sp>
      </p:grpSp>
      <p:grpSp>
        <p:nvGrpSpPr>
          <p:cNvPr id="7" name="Group 7"/>
          <p:cNvGrpSpPr>
            <a:grpSpLocks noChangeAspect="1"/>
          </p:cNvGrpSpPr>
          <p:nvPr/>
        </p:nvGrpSpPr>
        <p:grpSpPr>
          <a:xfrm>
            <a:off x="4638796" y="4660783"/>
            <a:ext cx="4563662" cy="4654667"/>
            <a:chOff x="0" y="0"/>
            <a:chExt cx="6050280" cy="6170930"/>
          </a:xfrm>
        </p:grpSpPr>
        <p:sp>
          <p:nvSpPr>
            <p:cNvPr id="8" name="Freeform 8"/>
            <p:cNvSpPr/>
            <p:nvPr/>
          </p:nvSpPr>
          <p:spPr>
            <a:xfrm>
              <a:off x="-490220" y="-706120"/>
              <a:ext cx="6901180" cy="7377431"/>
            </a:xfrm>
            <a:custGeom>
              <a:avLst/>
              <a:gdLst/>
              <a:ahLst/>
              <a:cxnLst/>
              <a:rect l="l" t="t" r="r" b="b"/>
              <a:pathLst>
                <a:path w="6901180" h="7377431">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1"/>
                    <a:pt x="2721610" y="6808470"/>
                  </a:cubicBezTo>
                  <a:close/>
                </a:path>
              </a:pathLst>
            </a:custGeom>
            <a:blipFill>
              <a:blip r:embed="rId7"/>
              <a:stretch>
                <a:fillRect l="-19152" r="-33770"/>
              </a:stretch>
            </a:blipFill>
          </p:spPr>
        </p:sp>
      </p:grpSp>
      <p:sp>
        <p:nvSpPr>
          <p:cNvPr id="9" name="TextBox 9"/>
          <p:cNvSpPr txBox="1"/>
          <p:nvPr/>
        </p:nvSpPr>
        <p:spPr>
          <a:xfrm>
            <a:off x="10533798" y="2353411"/>
            <a:ext cx="5536847"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Business Rules</a:t>
            </a:r>
          </a:p>
        </p:txBody>
      </p:sp>
      <p:sp>
        <p:nvSpPr>
          <p:cNvPr id="10" name="TextBox 10"/>
          <p:cNvSpPr txBox="1"/>
          <p:nvPr/>
        </p:nvSpPr>
        <p:spPr>
          <a:xfrm>
            <a:off x="10533798" y="1975049"/>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11" name="TextBox 11"/>
          <p:cNvSpPr txBox="1"/>
          <p:nvPr/>
        </p:nvSpPr>
        <p:spPr>
          <a:xfrm>
            <a:off x="11509129" y="3895354"/>
            <a:ext cx="5334533"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A customer can have multiple subscriptions. A subscription must belong to one customer</a:t>
            </a:r>
          </a:p>
          <a:p>
            <a:pPr>
              <a:lnSpc>
                <a:spcPts val="2239"/>
              </a:lnSpc>
              <a:spcBef>
                <a:spcPct val="0"/>
              </a:spcBef>
            </a:pPr>
            <a:endParaRPr lang="en-US" sz="1599">
              <a:solidFill>
                <a:srgbClr val="201E1E"/>
              </a:solidFill>
              <a:latin typeface="Poppins"/>
            </a:endParaRPr>
          </a:p>
        </p:txBody>
      </p:sp>
      <p:sp>
        <p:nvSpPr>
          <p:cNvPr id="12" name="TextBox 12"/>
          <p:cNvSpPr txBox="1"/>
          <p:nvPr/>
        </p:nvSpPr>
        <p:spPr>
          <a:xfrm>
            <a:off x="10533798" y="3838204"/>
            <a:ext cx="843520"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R1</a:t>
            </a:r>
          </a:p>
        </p:txBody>
      </p:sp>
      <p:sp>
        <p:nvSpPr>
          <p:cNvPr id="13" name="TextBox 13"/>
          <p:cNvSpPr txBox="1"/>
          <p:nvPr/>
        </p:nvSpPr>
        <p:spPr>
          <a:xfrm>
            <a:off x="11509129" y="5073691"/>
            <a:ext cx="5334533" cy="1111885"/>
          </a:xfrm>
          <a:prstGeom prst="rect">
            <a:avLst/>
          </a:prstGeom>
        </p:spPr>
        <p:txBody>
          <a:bodyPr lIns="0" tIns="0" rIns="0" bIns="0" rtlCol="0" anchor="t">
            <a:spAutoFit/>
          </a:bodyPr>
          <a:lstStyle/>
          <a:p>
            <a:pPr>
              <a:lnSpc>
                <a:spcPts val="2239"/>
              </a:lnSpc>
            </a:pPr>
            <a:r>
              <a:rPr lang="en-US" sz="1599">
                <a:solidFill>
                  <a:srgbClr val="201E1E"/>
                </a:solidFill>
                <a:latin typeface="Poppins"/>
              </a:rPr>
              <a:t>There are three subscription types available for a customer to choose from - Weekly, Bi-Weekly, and Monthly.</a:t>
            </a:r>
          </a:p>
          <a:p>
            <a:pPr>
              <a:lnSpc>
                <a:spcPts val="2239"/>
              </a:lnSpc>
              <a:spcBef>
                <a:spcPct val="0"/>
              </a:spcBef>
            </a:pPr>
            <a:endParaRPr lang="en-US" sz="1599">
              <a:solidFill>
                <a:srgbClr val="201E1E"/>
              </a:solidFill>
              <a:latin typeface="Poppins"/>
            </a:endParaRPr>
          </a:p>
        </p:txBody>
      </p:sp>
      <p:sp>
        <p:nvSpPr>
          <p:cNvPr id="14" name="TextBox 14"/>
          <p:cNvSpPr txBox="1"/>
          <p:nvPr/>
        </p:nvSpPr>
        <p:spPr>
          <a:xfrm>
            <a:off x="10533798" y="5016541"/>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R2</a:t>
            </a:r>
          </a:p>
        </p:txBody>
      </p:sp>
      <p:sp>
        <p:nvSpPr>
          <p:cNvPr id="15" name="TextBox 15"/>
          <p:cNvSpPr txBox="1"/>
          <p:nvPr/>
        </p:nvSpPr>
        <p:spPr>
          <a:xfrm>
            <a:off x="11509129" y="6252028"/>
            <a:ext cx="5334533"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An order can only belong to one customer. A customer can place many orders.</a:t>
            </a:r>
          </a:p>
          <a:p>
            <a:pPr>
              <a:lnSpc>
                <a:spcPts val="2239"/>
              </a:lnSpc>
              <a:spcBef>
                <a:spcPct val="0"/>
              </a:spcBef>
            </a:pPr>
            <a:endParaRPr lang="en-US" sz="1599">
              <a:solidFill>
                <a:srgbClr val="201E1E"/>
              </a:solidFill>
              <a:latin typeface="Poppins"/>
            </a:endParaRPr>
          </a:p>
        </p:txBody>
      </p:sp>
      <p:sp>
        <p:nvSpPr>
          <p:cNvPr id="16" name="TextBox 16"/>
          <p:cNvSpPr txBox="1"/>
          <p:nvPr/>
        </p:nvSpPr>
        <p:spPr>
          <a:xfrm>
            <a:off x="10533798" y="6194878"/>
            <a:ext cx="843520"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R3</a:t>
            </a:r>
          </a:p>
        </p:txBody>
      </p:sp>
      <p:sp>
        <p:nvSpPr>
          <p:cNvPr id="17" name="TextBox 17"/>
          <p:cNvSpPr txBox="1"/>
          <p:nvPr/>
        </p:nvSpPr>
        <p:spPr>
          <a:xfrm>
            <a:off x="11509129" y="7428889"/>
            <a:ext cx="5334533"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A placed order can consist of several meals (up to 4 meals). A meal can be included in any order.</a:t>
            </a:r>
          </a:p>
          <a:p>
            <a:pPr>
              <a:lnSpc>
                <a:spcPts val="2239"/>
              </a:lnSpc>
              <a:spcBef>
                <a:spcPct val="0"/>
              </a:spcBef>
            </a:pPr>
            <a:endParaRPr lang="en-US" sz="1599">
              <a:solidFill>
                <a:srgbClr val="201E1E"/>
              </a:solidFill>
              <a:latin typeface="Poppins"/>
            </a:endParaRPr>
          </a:p>
        </p:txBody>
      </p:sp>
      <p:sp>
        <p:nvSpPr>
          <p:cNvPr id="18" name="TextBox 18"/>
          <p:cNvSpPr txBox="1"/>
          <p:nvPr/>
        </p:nvSpPr>
        <p:spPr>
          <a:xfrm>
            <a:off x="10533798" y="7371739"/>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R4</a:t>
            </a:r>
          </a:p>
        </p:txBody>
      </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7075519" y="8354059"/>
            <a:ext cx="1212481" cy="1932941"/>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6665368" y="-127578"/>
            <a:ext cx="1495054" cy="1750210"/>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028700" y="7087465"/>
            <a:ext cx="1315877" cy="1652357"/>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828123" y="3942979"/>
            <a:ext cx="1018295" cy="1278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sp>
        <p:nvSpPr>
          <p:cNvPr id="3" name="TextBox 3"/>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0" y="880534"/>
            <a:ext cx="8035136" cy="9406466"/>
          </a:xfrm>
          <a:prstGeom prst="rect">
            <a:avLst/>
          </a:prstGeom>
        </p:spPr>
      </p:pic>
      <p:grpSp>
        <p:nvGrpSpPr>
          <p:cNvPr id="5" name="Group 5"/>
          <p:cNvGrpSpPr>
            <a:grpSpLocks noChangeAspect="1"/>
          </p:cNvGrpSpPr>
          <p:nvPr/>
        </p:nvGrpSpPr>
        <p:grpSpPr>
          <a:xfrm>
            <a:off x="714444" y="1234641"/>
            <a:ext cx="6606248" cy="6737985"/>
            <a:chOff x="0" y="0"/>
            <a:chExt cx="6050280" cy="6170930"/>
          </a:xfrm>
        </p:grpSpPr>
        <p:sp>
          <p:nvSpPr>
            <p:cNvPr id="6" name="Freeform 6"/>
            <p:cNvSpPr/>
            <p:nvPr/>
          </p:nvSpPr>
          <p:spPr>
            <a:xfrm>
              <a:off x="-490220" y="-706120"/>
              <a:ext cx="6901180" cy="7377431"/>
            </a:xfrm>
            <a:custGeom>
              <a:avLst/>
              <a:gdLst/>
              <a:ahLst/>
              <a:cxnLst/>
              <a:rect l="l" t="t" r="r" b="b"/>
              <a:pathLst>
                <a:path w="6901180" h="7377431">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1"/>
                    <a:pt x="2721610" y="6808470"/>
                  </a:cubicBezTo>
                  <a:close/>
                </a:path>
              </a:pathLst>
            </a:custGeom>
            <a:blipFill>
              <a:blip r:embed="rId6"/>
              <a:stretch>
                <a:fillRect l="-15113" r="-28017"/>
              </a:stretch>
            </a:blipFill>
          </p:spPr>
        </p:sp>
      </p:grpSp>
      <p:grpSp>
        <p:nvGrpSpPr>
          <p:cNvPr id="7" name="Group 7"/>
          <p:cNvGrpSpPr>
            <a:grpSpLocks noChangeAspect="1"/>
          </p:cNvGrpSpPr>
          <p:nvPr/>
        </p:nvGrpSpPr>
        <p:grpSpPr>
          <a:xfrm>
            <a:off x="4638796" y="4660783"/>
            <a:ext cx="4563662" cy="4654667"/>
            <a:chOff x="0" y="0"/>
            <a:chExt cx="6050280" cy="6170930"/>
          </a:xfrm>
        </p:grpSpPr>
        <p:sp>
          <p:nvSpPr>
            <p:cNvPr id="8" name="Freeform 8"/>
            <p:cNvSpPr/>
            <p:nvPr/>
          </p:nvSpPr>
          <p:spPr>
            <a:xfrm>
              <a:off x="-490220" y="-706120"/>
              <a:ext cx="6901180" cy="7377431"/>
            </a:xfrm>
            <a:custGeom>
              <a:avLst/>
              <a:gdLst/>
              <a:ahLst/>
              <a:cxnLst/>
              <a:rect l="l" t="t" r="r" b="b"/>
              <a:pathLst>
                <a:path w="6901180" h="7377431">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1"/>
                    <a:pt x="2721610" y="6808470"/>
                  </a:cubicBezTo>
                  <a:close/>
                </a:path>
              </a:pathLst>
            </a:custGeom>
            <a:blipFill>
              <a:blip r:embed="rId7"/>
              <a:stretch>
                <a:fillRect l="-19152" r="-33770"/>
              </a:stretch>
            </a:blipFill>
          </p:spPr>
        </p:sp>
      </p:grpSp>
      <p:sp>
        <p:nvSpPr>
          <p:cNvPr id="9" name="TextBox 9"/>
          <p:cNvSpPr txBox="1"/>
          <p:nvPr/>
        </p:nvSpPr>
        <p:spPr>
          <a:xfrm>
            <a:off x="10533798" y="2353411"/>
            <a:ext cx="5536847"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Business Rules</a:t>
            </a:r>
          </a:p>
        </p:txBody>
      </p:sp>
      <p:sp>
        <p:nvSpPr>
          <p:cNvPr id="10" name="TextBox 10"/>
          <p:cNvSpPr txBox="1"/>
          <p:nvPr/>
        </p:nvSpPr>
        <p:spPr>
          <a:xfrm>
            <a:off x="10533798" y="1975049"/>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11" name="TextBox 11"/>
          <p:cNvSpPr txBox="1"/>
          <p:nvPr/>
        </p:nvSpPr>
        <p:spPr>
          <a:xfrm>
            <a:off x="11377317" y="3904879"/>
            <a:ext cx="5466345" cy="1353994"/>
          </a:xfrm>
          <a:prstGeom prst="rect">
            <a:avLst/>
          </a:prstGeom>
        </p:spPr>
        <p:txBody>
          <a:bodyPr lIns="0" tIns="0" rIns="0" bIns="0" rtlCol="0" anchor="t">
            <a:spAutoFit/>
          </a:bodyPr>
          <a:lstStyle/>
          <a:p>
            <a:pPr>
              <a:lnSpc>
                <a:spcPts val="2198"/>
              </a:lnSpc>
            </a:pPr>
            <a:r>
              <a:rPr lang="en-US" sz="1570">
                <a:solidFill>
                  <a:srgbClr val="201E1E"/>
                </a:solidFill>
                <a:latin typeface="Poppins"/>
              </a:rPr>
              <a:t>There are 3 Meal Types for customers to choose from, Vegan, Vegetarian and Gluten Free. An individual meal cannot be classified as multiple types.</a:t>
            </a:r>
          </a:p>
          <a:p>
            <a:pPr>
              <a:lnSpc>
                <a:spcPts val="2198"/>
              </a:lnSpc>
            </a:pPr>
            <a:endParaRPr lang="en-US" sz="1570">
              <a:solidFill>
                <a:srgbClr val="201E1E"/>
              </a:solidFill>
              <a:latin typeface="Poppins"/>
            </a:endParaRPr>
          </a:p>
          <a:p>
            <a:pPr>
              <a:lnSpc>
                <a:spcPts val="2198"/>
              </a:lnSpc>
              <a:spcBef>
                <a:spcPct val="0"/>
              </a:spcBef>
            </a:pPr>
            <a:endParaRPr lang="en-US" sz="1570">
              <a:solidFill>
                <a:srgbClr val="201E1E"/>
              </a:solidFill>
              <a:latin typeface="Poppins"/>
            </a:endParaRPr>
          </a:p>
        </p:txBody>
      </p:sp>
      <p:sp>
        <p:nvSpPr>
          <p:cNvPr id="12" name="TextBox 12"/>
          <p:cNvSpPr txBox="1"/>
          <p:nvPr/>
        </p:nvSpPr>
        <p:spPr>
          <a:xfrm>
            <a:off x="10533798" y="3838204"/>
            <a:ext cx="843520"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R5</a:t>
            </a:r>
          </a:p>
        </p:txBody>
      </p:sp>
      <p:sp>
        <p:nvSpPr>
          <p:cNvPr id="13" name="TextBox 13"/>
          <p:cNvSpPr txBox="1"/>
          <p:nvPr/>
        </p:nvSpPr>
        <p:spPr>
          <a:xfrm>
            <a:off x="11509129" y="5073691"/>
            <a:ext cx="5334533" cy="1111885"/>
          </a:xfrm>
          <a:prstGeom prst="rect">
            <a:avLst/>
          </a:prstGeom>
        </p:spPr>
        <p:txBody>
          <a:bodyPr lIns="0" tIns="0" rIns="0" bIns="0" rtlCol="0" anchor="t">
            <a:spAutoFit/>
          </a:bodyPr>
          <a:lstStyle/>
          <a:p>
            <a:pPr>
              <a:lnSpc>
                <a:spcPts val="2239"/>
              </a:lnSpc>
            </a:pPr>
            <a:r>
              <a:rPr lang="en-US" sz="1599">
                <a:solidFill>
                  <a:srgbClr val="201E1E"/>
                </a:solidFill>
                <a:latin typeface="Poppins"/>
              </a:rPr>
              <a:t>A meal must contain at least one product and usually contains various products. A product can be used in various meals.</a:t>
            </a:r>
          </a:p>
          <a:p>
            <a:pPr>
              <a:lnSpc>
                <a:spcPts val="2239"/>
              </a:lnSpc>
              <a:spcBef>
                <a:spcPct val="0"/>
              </a:spcBef>
            </a:pPr>
            <a:endParaRPr lang="en-US" sz="1599">
              <a:solidFill>
                <a:srgbClr val="201E1E"/>
              </a:solidFill>
              <a:latin typeface="Poppins"/>
            </a:endParaRPr>
          </a:p>
        </p:txBody>
      </p:sp>
      <p:sp>
        <p:nvSpPr>
          <p:cNvPr id="14" name="TextBox 14"/>
          <p:cNvSpPr txBox="1"/>
          <p:nvPr/>
        </p:nvSpPr>
        <p:spPr>
          <a:xfrm>
            <a:off x="10533798" y="5016541"/>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R6</a:t>
            </a:r>
          </a:p>
        </p:txBody>
      </p:sp>
      <p:sp>
        <p:nvSpPr>
          <p:cNvPr id="15" name="TextBox 15"/>
          <p:cNvSpPr txBox="1"/>
          <p:nvPr/>
        </p:nvSpPr>
        <p:spPr>
          <a:xfrm>
            <a:off x="11509129" y="6252028"/>
            <a:ext cx="5334533"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A product must be supplied by one vendor. A vendor can supply multiple products.</a:t>
            </a:r>
          </a:p>
          <a:p>
            <a:pPr>
              <a:lnSpc>
                <a:spcPts val="2239"/>
              </a:lnSpc>
              <a:spcBef>
                <a:spcPct val="0"/>
              </a:spcBef>
            </a:pPr>
            <a:endParaRPr lang="en-US" sz="1599">
              <a:solidFill>
                <a:srgbClr val="201E1E"/>
              </a:solidFill>
              <a:latin typeface="Poppins"/>
            </a:endParaRPr>
          </a:p>
        </p:txBody>
      </p:sp>
      <p:sp>
        <p:nvSpPr>
          <p:cNvPr id="16" name="TextBox 16"/>
          <p:cNvSpPr txBox="1"/>
          <p:nvPr/>
        </p:nvSpPr>
        <p:spPr>
          <a:xfrm>
            <a:off x="10533798" y="6194878"/>
            <a:ext cx="843520"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R7</a:t>
            </a:r>
          </a:p>
        </p:txBody>
      </p:sp>
      <p:sp>
        <p:nvSpPr>
          <p:cNvPr id="17" name="TextBox 17"/>
          <p:cNvSpPr txBox="1"/>
          <p:nvPr/>
        </p:nvSpPr>
        <p:spPr>
          <a:xfrm>
            <a:off x="11509129" y="7428889"/>
            <a:ext cx="5334533" cy="835660"/>
          </a:xfrm>
          <a:prstGeom prst="rect">
            <a:avLst/>
          </a:prstGeom>
        </p:spPr>
        <p:txBody>
          <a:bodyPr lIns="0" tIns="0" rIns="0" bIns="0" rtlCol="0" anchor="t">
            <a:spAutoFit/>
          </a:bodyPr>
          <a:lstStyle/>
          <a:p>
            <a:pPr>
              <a:lnSpc>
                <a:spcPts val="2239"/>
              </a:lnSpc>
            </a:pPr>
            <a:r>
              <a:rPr lang="en-US" sz="1599">
                <a:solidFill>
                  <a:srgbClr val="201E1E"/>
                </a:solidFill>
                <a:latin typeface="Poppins"/>
              </a:rPr>
              <a:t>A delivery driver can deliver many orders. An order can only be delivered by one driver.</a:t>
            </a:r>
          </a:p>
          <a:p>
            <a:pPr>
              <a:lnSpc>
                <a:spcPts val="2239"/>
              </a:lnSpc>
              <a:spcBef>
                <a:spcPct val="0"/>
              </a:spcBef>
            </a:pPr>
            <a:endParaRPr lang="en-US" sz="1599">
              <a:solidFill>
                <a:srgbClr val="201E1E"/>
              </a:solidFill>
              <a:latin typeface="Poppins"/>
            </a:endParaRPr>
          </a:p>
        </p:txBody>
      </p:sp>
      <p:sp>
        <p:nvSpPr>
          <p:cNvPr id="18" name="TextBox 18"/>
          <p:cNvSpPr txBox="1"/>
          <p:nvPr/>
        </p:nvSpPr>
        <p:spPr>
          <a:xfrm>
            <a:off x="10533798" y="7371739"/>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R8</a:t>
            </a:r>
          </a:p>
        </p:txBody>
      </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7075519" y="8354059"/>
            <a:ext cx="1212481" cy="1932941"/>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6665368" y="-127578"/>
            <a:ext cx="1495054" cy="1750210"/>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028700" y="7087465"/>
            <a:ext cx="1315877" cy="1652357"/>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828123" y="3942979"/>
            <a:ext cx="1018295" cy="12786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0" y="-1405571"/>
            <a:ext cx="10779293" cy="12618959"/>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7307" y="469512"/>
            <a:ext cx="274663" cy="290264"/>
          </a:xfrm>
          <a:prstGeom prst="rect">
            <a:avLst/>
          </a:prstGeom>
        </p:spPr>
      </p:pic>
      <p:grpSp>
        <p:nvGrpSpPr>
          <p:cNvPr id="4" name="Group 4"/>
          <p:cNvGrpSpPr>
            <a:grpSpLocks noChangeAspect="1"/>
          </p:cNvGrpSpPr>
          <p:nvPr/>
        </p:nvGrpSpPr>
        <p:grpSpPr>
          <a:xfrm>
            <a:off x="1592059" y="1550436"/>
            <a:ext cx="5030290" cy="7186129"/>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12779" r="-20938" b="-7127"/>
              </a:stretch>
            </a:blipFill>
          </p:spPr>
        </p:sp>
      </p:grpSp>
      <p:sp>
        <p:nvSpPr>
          <p:cNvPr id="6" name="TextBox 6"/>
          <p:cNvSpPr txBox="1"/>
          <p:nvPr/>
        </p:nvSpPr>
        <p:spPr>
          <a:xfrm>
            <a:off x="2432951" y="312418"/>
            <a:ext cx="5122778" cy="866140"/>
          </a:xfrm>
          <a:prstGeom prst="rect">
            <a:avLst/>
          </a:prstGeom>
        </p:spPr>
        <p:txBody>
          <a:bodyPr lIns="0" tIns="0" rIns="0" bIns="0" rtlCol="0" anchor="t">
            <a:spAutoFit/>
          </a:bodyPr>
          <a:lstStyle/>
          <a:p>
            <a:pPr>
              <a:lnSpc>
                <a:spcPts val="6380"/>
              </a:lnSpc>
            </a:pPr>
            <a:r>
              <a:rPr lang="en-US" sz="5500">
                <a:solidFill>
                  <a:srgbClr val="201E1E"/>
                </a:solidFill>
                <a:latin typeface="Poppins"/>
              </a:rPr>
              <a:t>ER Diagram</a:t>
            </a:r>
          </a:p>
        </p:txBody>
      </p:sp>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7075519" y="8354059"/>
            <a:ext cx="1212481" cy="1932941"/>
          </a:xfrm>
          <a:prstGeom prst="rect">
            <a:avLst/>
          </a:prstGeom>
        </p:spPr>
      </p:pic>
      <p:pic>
        <p:nvPicPr>
          <p:cNvPr id="8" name="Picture 8"/>
          <p:cNvPicPr>
            <a:picLocks noChangeAspect="1"/>
          </p:cNvPicPr>
          <p:nvPr/>
        </p:nvPicPr>
        <p:blipFill>
          <a:blip r:embed="rId9"/>
          <a:srcRect l="4997" r="4718"/>
          <a:stretch>
            <a:fillRect/>
          </a:stretch>
        </p:blipFill>
        <p:spPr>
          <a:xfrm>
            <a:off x="10348934" y="1028700"/>
            <a:ext cx="6910366" cy="77962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307" y="469512"/>
            <a:ext cx="274663" cy="2902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25287">
            <a:off x="9635215" y="1138029"/>
            <a:ext cx="13307512" cy="8734567"/>
          </a:xfrm>
          <a:prstGeom prst="rect">
            <a:avLst/>
          </a:prstGeom>
        </p:spPr>
      </p:pic>
      <p:grpSp>
        <p:nvGrpSpPr>
          <p:cNvPr id="4" name="Group 4"/>
          <p:cNvGrpSpPr>
            <a:grpSpLocks noChangeAspect="1"/>
          </p:cNvGrpSpPr>
          <p:nvPr/>
        </p:nvGrpSpPr>
        <p:grpSpPr>
          <a:xfrm>
            <a:off x="9509966" y="1028700"/>
            <a:ext cx="9845412" cy="8229600"/>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6"/>
              <a:stretch>
                <a:fillRect r="-10472" b="-355"/>
              </a:stretch>
            </a:blipFill>
          </p:spPr>
        </p:sp>
      </p:grpSp>
      <p:sp>
        <p:nvSpPr>
          <p:cNvPr id="6" name="TextBox 6"/>
          <p:cNvSpPr txBox="1"/>
          <p:nvPr/>
        </p:nvSpPr>
        <p:spPr>
          <a:xfrm>
            <a:off x="1028700" y="515658"/>
            <a:ext cx="894269" cy="207645"/>
          </a:xfrm>
          <a:prstGeom prst="rect">
            <a:avLst/>
          </a:prstGeom>
        </p:spPr>
        <p:txBody>
          <a:bodyPr lIns="0" tIns="0" rIns="0" bIns="0" rtlCol="0" anchor="t">
            <a:spAutoFit/>
          </a:bodyPr>
          <a:lstStyle/>
          <a:p>
            <a:pPr>
              <a:lnSpc>
                <a:spcPts val="1680"/>
              </a:lnSpc>
              <a:spcBef>
                <a:spcPct val="0"/>
              </a:spcBef>
            </a:pPr>
            <a:r>
              <a:rPr lang="en-US" sz="1200">
                <a:solidFill>
                  <a:srgbClr val="201E1E"/>
                </a:solidFill>
                <a:latin typeface="Poppins"/>
              </a:rPr>
              <a:t>Plate Mate</a:t>
            </a:r>
          </a:p>
        </p:txBody>
      </p:sp>
      <p:sp>
        <p:nvSpPr>
          <p:cNvPr id="7" name="TextBox 7"/>
          <p:cNvSpPr txBox="1"/>
          <p:nvPr/>
        </p:nvSpPr>
        <p:spPr>
          <a:xfrm>
            <a:off x="1717633" y="1965156"/>
            <a:ext cx="4639464" cy="808990"/>
          </a:xfrm>
          <a:prstGeom prst="rect">
            <a:avLst/>
          </a:prstGeom>
        </p:spPr>
        <p:txBody>
          <a:bodyPr lIns="0" tIns="0" rIns="0" bIns="0" rtlCol="0" anchor="t">
            <a:spAutoFit/>
          </a:bodyPr>
          <a:lstStyle/>
          <a:p>
            <a:pPr>
              <a:lnSpc>
                <a:spcPts val="6380"/>
              </a:lnSpc>
            </a:pPr>
            <a:r>
              <a:rPr lang="en-US" sz="5500">
                <a:solidFill>
                  <a:srgbClr val="201E1E"/>
                </a:solidFill>
                <a:latin typeface="Barlow Bold"/>
              </a:rPr>
              <a:t>Queries</a:t>
            </a:r>
          </a:p>
        </p:txBody>
      </p:sp>
      <p:sp>
        <p:nvSpPr>
          <p:cNvPr id="8" name="TextBox 8"/>
          <p:cNvSpPr txBox="1"/>
          <p:nvPr/>
        </p:nvSpPr>
        <p:spPr>
          <a:xfrm>
            <a:off x="1922969" y="1430736"/>
            <a:ext cx="2933717" cy="259715"/>
          </a:xfrm>
          <a:prstGeom prst="rect">
            <a:avLst/>
          </a:prstGeom>
        </p:spPr>
        <p:txBody>
          <a:bodyPr lIns="0" tIns="0" rIns="0" bIns="0" rtlCol="0" anchor="t">
            <a:spAutoFit/>
          </a:bodyPr>
          <a:lstStyle/>
          <a:p>
            <a:pPr>
              <a:lnSpc>
                <a:spcPts val="1960"/>
              </a:lnSpc>
              <a:spcBef>
                <a:spcPct val="0"/>
              </a:spcBef>
            </a:pPr>
            <a:r>
              <a:rPr lang="en-US" sz="1400">
                <a:solidFill>
                  <a:srgbClr val="7CB648"/>
                </a:solidFill>
                <a:latin typeface="Poppins"/>
              </a:rPr>
              <a:t>Plate Mate</a:t>
            </a:r>
          </a:p>
        </p:txBody>
      </p:sp>
      <p:sp>
        <p:nvSpPr>
          <p:cNvPr id="9" name="TextBox 9"/>
          <p:cNvSpPr txBox="1"/>
          <p:nvPr/>
        </p:nvSpPr>
        <p:spPr>
          <a:xfrm>
            <a:off x="1922969" y="2983696"/>
            <a:ext cx="7396453" cy="2561530"/>
          </a:xfrm>
          <a:prstGeom prst="rect">
            <a:avLst/>
          </a:prstGeom>
        </p:spPr>
        <p:txBody>
          <a:bodyPr lIns="0" tIns="0" rIns="0" bIns="0" rtlCol="0" anchor="t">
            <a:spAutoFit/>
          </a:bodyPr>
          <a:lstStyle/>
          <a:p>
            <a:pPr>
              <a:lnSpc>
                <a:spcPts val="1885"/>
              </a:lnSpc>
            </a:pPr>
            <a:r>
              <a:rPr lang="en-US" sz="1346">
                <a:solidFill>
                  <a:srgbClr val="201E1E"/>
                </a:solidFill>
                <a:latin typeface="Poppins"/>
              </a:rPr>
              <a:t>LA customer can have multiple subscriptions. A subscription must belong to one customer. SELECT G4_SUBSCRIPTION_ACCOUNT.SUBSCIPTION_PLAN_TYPE, G4_SUBSCRIPTION_ACCOUNT.SUBSCRIPTION_DATE, G4_SUBSCRIPTION_ACCOUNT.FIRST_NAME, G4_SUBSCRIPTION_ACCOUNT.LAST_NAME,G4_SUBSCRIPTION_ACCOUNT.SUBSCRIPTION_DATE,G4_SUBSCRIPTION_ACCOUNT.SUBSCRIPTION_COST,G4_CUSTOMER.CUSTOMER_ID FROM G4_SUBSCRIPTION_ACCOUNT INNER JOIN G4_CUSTOMER ON G4_SUBSCRIPTION_ACCOUNT.CUSTOMER_ID = G4_CUSTOMER.CUSTOMER_ID WHERE G4_SUBSCRIPTION_ACCOUNT.CUSTOMER_ID &gt; '1' AND SUBSCRIPTION_DATE BETWEEN '2022-10-10' AND '2023-01-10' ORDER BY CUSTOMER_ID;</a:t>
            </a:r>
          </a:p>
          <a:p>
            <a:pPr>
              <a:lnSpc>
                <a:spcPts val="1885"/>
              </a:lnSpc>
              <a:spcBef>
                <a:spcPct val="0"/>
              </a:spcBef>
            </a:pPr>
            <a:endParaRPr lang="en-US" sz="1346">
              <a:solidFill>
                <a:srgbClr val="201E1E"/>
              </a:solidFill>
              <a:latin typeface="Poppins"/>
            </a:endParaRPr>
          </a:p>
        </p:txBody>
      </p:sp>
      <p:sp>
        <p:nvSpPr>
          <p:cNvPr id="10" name="TextBox 10"/>
          <p:cNvSpPr txBox="1"/>
          <p:nvPr/>
        </p:nvSpPr>
        <p:spPr>
          <a:xfrm>
            <a:off x="1294970" y="3227924"/>
            <a:ext cx="845326" cy="666767"/>
          </a:xfrm>
          <a:prstGeom prst="rect">
            <a:avLst/>
          </a:prstGeom>
        </p:spPr>
        <p:txBody>
          <a:bodyPr lIns="0" tIns="0" rIns="0" bIns="0" rtlCol="0" anchor="t">
            <a:spAutoFit/>
          </a:bodyPr>
          <a:lstStyle/>
          <a:p>
            <a:pPr>
              <a:lnSpc>
                <a:spcPts val="5249"/>
              </a:lnSpc>
              <a:spcBef>
                <a:spcPct val="0"/>
              </a:spcBef>
            </a:pPr>
            <a:r>
              <a:rPr lang="en-US" sz="3749">
                <a:solidFill>
                  <a:srgbClr val="FAC72B"/>
                </a:solidFill>
                <a:latin typeface="Poppins Bold"/>
              </a:rPr>
              <a:t>01</a:t>
            </a:r>
          </a:p>
        </p:txBody>
      </p:sp>
      <p:sp>
        <p:nvSpPr>
          <p:cNvPr id="11" name="TextBox 11"/>
          <p:cNvSpPr txBox="1"/>
          <p:nvPr/>
        </p:nvSpPr>
        <p:spPr>
          <a:xfrm>
            <a:off x="2138490" y="6682464"/>
            <a:ext cx="6491899" cy="2023321"/>
          </a:xfrm>
          <a:prstGeom prst="rect">
            <a:avLst/>
          </a:prstGeom>
        </p:spPr>
        <p:txBody>
          <a:bodyPr lIns="0" tIns="0" rIns="0" bIns="0" rtlCol="0" anchor="t">
            <a:spAutoFit/>
          </a:bodyPr>
          <a:lstStyle/>
          <a:p>
            <a:pPr>
              <a:lnSpc>
                <a:spcPts val="2050"/>
              </a:lnSpc>
            </a:pPr>
            <a:r>
              <a:rPr lang="en-US" sz="1464">
                <a:solidFill>
                  <a:srgbClr val="201E1E"/>
                </a:solidFill>
                <a:latin typeface="Poppins"/>
              </a:rPr>
              <a:t>An order can belong to one customer. A customer can have many orders. SELECT G4_ORDER.ORDER_ID,G4_ORDER.ORDER_DATE,G4_0RDER.MEAL_ID,G4_CUSTOMER.CUSTOMER_ID,G4_CUSTOMER.FIRST_NAME,G4_CUSTOMER_LAST_NAME FROM G4_CUSTOMER INNER JOIN G4_ORDER ON G4_CUSTOMER.CUSTOMER_ID=G4_ORDER,CUSTOMER_ID WHERE G4_CUSTOMER.ORDER_ID &gt;' 1' AND FIRST_NAME LIKE '%KELLY'%</a:t>
            </a:r>
          </a:p>
          <a:p>
            <a:pPr>
              <a:lnSpc>
                <a:spcPts val="2050"/>
              </a:lnSpc>
              <a:spcBef>
                <a:spcPct val="0"/>
              </a:spcBef>
            </a:pPr>
            <a:endParaRPr lang="en-US" sz="1464">
              <a:solidFill>
                <a:srgbClr val="201E1E"/>
              </a:solidFill>
              <a:latin typeface="Poppins"/>
            </a:endParaRPr>
          </a:p>
        </p:txBody>
      </p:sp>
      <p:sp>
        <p:nvSpPr>
          <p:cNvPr id="12" name="TextBox 12"/>
          <p:cNvSpPr txBox="1"/>
          <p:nvPr/>
        </p:nvSpPr>
        <p:spPr>
          <a:xfrm>
            <a:off x="1294970" y="6924094"/>
            <a:ext cx="843520" cy="666767"/>
          </a:xfrm>
          <a:prstGeom prst="rect">
            <a:avLst/>
          </a:prstGeom>
        </p:spPr>
        <p:txBody>
          <a:bodyPr lIns="0" tIns="0" rIns="0" bIns="0" rtlCol="0" anchor="t">
            <a:spAutoFit/>
          </a:bodyPr>
          <a:lstStyle/>
          <a:p>
            <a:pPr>
              <a:lnSpc>
                <a:spcPts val="5249"/>
              </a:lnSpc>
              <a:spcBef>
                <a:spcPct val="0"/>
              </a:spcBef>
            </a:pPr>
            <a:r>
              <a:rPr lang="en-US" sz="3749">
                <a:solidFill>
                  <a:srgbClr val="7CB648"/>
                </a:solidFill>
                <a:latin typeface="Poppins Bold"/>
              </a:rPr>
              <a:t>02</a:t>
            </a:r>
          </a:p>
        </p:txBody>
      </p:sp>
      <p:grpSp>
        <p:nvGrpSpPr>
          <p:cNvPr id="13" name="Group 13"/>
          <p:cNvGrpSpPr/>
          <p:nvPr/>
        </p:nvGrpSpPr>
        <p:grpSpPr>
          <a:xfrm>
            <a:off x="13692336" y="6527388"/>
            <a:ext cx="2362335" cy="236233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C72B"/>
            </a:solidFill>
          </p:spPr>
        </p:sp>
      </p:grpSp>
      <p:sp>
        <p:nvSpPr>
          <p:cNvPr id="15" name="TextBox 15"/>
          <p:cNvSpPr txBox="1"/>
          <p:nvPr/>
        </p:nvSpPr>
        <p:spPr>
          <a:xfrm>
            <a:off x="13983698" y="7304141"/>
            <a:ext cx="1779612" cy="611540"/>
          </a:xfrm>
          <a:prstGeom prst="rect">
            <a:avLst/>
          </a:prstGeom>
        </p:spPr>
        <p:txBody>
          <a:bodyPr lIns="0" tIns="0" rIns="0" bIns="0" rtlCol="0" anchor="t">
            <a:spAutoFit/>
          </a:bodyPr>
          <a:lstStyle/>
          <a:p>
            <a:pPr algn="ctr">
              <a:lnSpc>
                <a:spcPts val="4267"/>
              </a:lnSpc>
            </a:pPr>
            <a:r>
              <a:rPr lang="en-US" sz="4267">
                <a:solidFill>
                  <a:srgbClr val="FFFFFF"/>
                </a:solidFill>
                <a:latin typeface="Poppins Bold"/>
              </a:rPr>
              <a:t>100%</a:t>
            </a:r>
          </a:p>
        </p:txBody>
      </p:sp>
      <p:sp>
        <p:nvSpPr>
          <p:cNvPr id="16" name="TextBox 16"/>
          <p:cNvSpPr txBox="1"/>
          <p:nvPr/>
        </p:nvSpPr>
        <p:spPr>
          <a:xfrm>
            <a:off x="13983698" y="7867935"/>
            <a:ext cx="1779612" cy="2832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Poppins"/>
              </a:rPr>
              <a:t>Natural</a:t>
            </a:r>
          </a:p>
        </p:txBody>
      </p:sp>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354158"/>
            <a:ext cx="1212481" cy="1932941"/>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8852028" y="1529185"/>
            <a:ext cx="1315877" cy="1652357"/>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72668">
            <a:off x="10105384" y="8041864"/>
            <a:ext cx="753736" cy="946473"/>
          </a:xfrm>
          <a:prstGeom prst="rect">
            <a:avLst/>
          </a:prstGeom>
        </p:spPr>
      </p:pic>
      <p:pic>
        <p:nvPicPr>
          <p:cNvPr id="20" name="Picture 20"/>
          <p:cNvPicPr>
            <a:picLocks noChangeAspect="1"/>
          </p:cNvPicPr>
          <p:nvPr/>
        </p:nvPicPr>
        <p:blipFill>
          <a:blip r:embed="rId11"/>
          <a:srcRect l="2500" t="2555" r="2274" b="436"/>
          <a:stretch>
            <a:fillRect/>
          </a:stretch>
        </p:blipFill>
        <p:spPr>
          <a:xfrm>
            <a:off x="2001307" y="5560788"/>
            <a:ext cx="7318115" cy="918649"/>
          </a:xfrm>
          <a:prstGeom prst="rect">
            <a:avLst/>
          </a:prstGeom>
        </p:spPr>
      </p:pic>
      <p:pic>
        <p:nvPicPr>
          <p:cNvPr id="21" name="Picture 21"/>
          <p:cNvPicPr>
            <a:picLocks noChangeAspect="1"/>
          </p:cNvPicPr>
          <p:nvPr/>
        </p:nvPicPr>
        <p:blipFill>
          <a:blip r:embed="rId12"/>
          <a:srcRect t="31425" b="14223"/>
          <a:stretch>
            <a:fillRect/>
          </a:stretch>
        </p:blipFill>
        <p:spPr>
          <a:xfrm>
            <a:off x="1922969" y="8889724"/>
            <a:ext cx="7956863" cy="97436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1164</Words>
  <Application>Microsoft Office PowerPoint</Application>
  <PresentationFormat>Custom</PresentationFormat>
  <Paragraphs>131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Poppins Italics</vt:lpstr>
      <vt:lpstr>Canva Sans 2</vt:lpstr>
      <vt:lpstr>Barlow Bold</vt:lpstr>
      <vt:lpstr>Poppins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Mate (1920 × 1080 px) (Presentation (16:9))</dc:title>
  <dc:creator>Channele Sawyer</dc:creator>
  <cp:lastModifiedBy>Channele Sawyer</cp:lastModifiedBy>
  <cp:revision>2</cp:revision>
  <dcterms:created xsi:type="dcterms:W3CDTF">2006-08-16T00:00:00Z</dcterms:created>
  <dcterms:modified xsi:type="dcterms:W3CDTF">2023-05-02T19:17:21Z</dcterms:modified>
  <dc:identifier>DAFhnkzS_G0</dc:identifier>
</cp:coreProperties>
</file>